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97" r:id="rId2"/>
    <p:sldId id="257" r:id="rId3"/>
    <p:sldId id="259" r:id="rId4"/>
    <p:sldId id="325" r:id="rId5"/>
    <p:sldId id="326" r:id="rId6"/>
    <p:sldId id="327" r:id="rId7"/>
    <p:sldId id="301" r:id="rId8"/>
    <p:sldId id="321" r:id="rId9"/>
    <p:sldId id="322" r:id="rId10"/>
    <p:sldId id="323" r:id="rId11"/>
    <p:sldId id="324" r:id="rId12"/>
    <p:sldId id="299" r:id="rId13"/>
    <p:sldId id="300" r:id="rId14"/>
    <p:sldId id="304" r:id="rId15"/>
    <p:sldId id="316" r:id="rId16"/>
    <p:sldId id="302" r:id="rId17"/>
    <p:sldId id="305" r:id="rId18"/>
    <p:sldId id="314" r:id="rId19"/>
    <p:sldId id="306" r:id="rId20"/>
    <p:sldId id="307" r:id="rId21"/>
    <p:sldId id="313" r:id="rId22"/>
    <p:sldId id="315" r:id="rId23"/>
    <p:sldId id="319" r:id="rId24"/>
    <p:sldId id="320" r:id="rId25"/>
    <p:sldId id="310" r:id="rId26"/>
    <p:sldId id="311" r:id="rId27"/>
    <p:sldId id="308" r:id="rId28"/>
    <p:sldId id="309" r:id="rId29"/>
    <p:sldId id="328" r:id="rId30"/>
    <p:sldId id="329" r:id="rId31"/>
    <p:sldId id="330" r:id="rId32"/>
    <p:sldId id="358" r:id="rId33"/>
    <p:sldId id="355" r:id="rId34"/>
    <p:sldId id="331" r:id="rId35"/>
    <p:sldId id="356" r:id="rId36"/>
    <p:sldId id="357" r:id="rId37"/>
    <p:sldId id="332" r:id="rId38"/>
    <p:sldId id="366" r:id="rId39"/>
    <p:sldId id="359" r:id="rId40"/>
    <p:sldId id="362" r:id="rId41"/>
    <p:sldId id="363" r:id="rId42"/>
    <p:sldId id="364" r:id="rId43"/>
    <p:sldId id="365" r:id="rId44"/>
    <p:sldId id="367" r:id="rId45"/>
    <p:sldId id="281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AECC9-63D8-4FC8-B105-CBAB535DF311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0EAAD-32B5-44CD-B779-3F1F19BF57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135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357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886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483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168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051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40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27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983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396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722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660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669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189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775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9533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5260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564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9014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4910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220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36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455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3797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804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699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2834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804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883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2307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804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3172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862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4599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3206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9034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9160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7038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613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006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055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370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547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7DB20-2E87-4E5B-9441-63DB909E25D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584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0DDED-2143-4DDA-86A4-E046C6D3DA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C65658-D93A-462B-B168-E43C5B1D5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7B8706-A3E0-4002-BFB1-41C1D8572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F6F0-B159-47E9-AB9F-D91A0892725C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FF3996-76DF-4525-822A-A838C2017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A8C4B4-3861-48EF-9D32-D7BC14A59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4E09-3452-4959-89CF-D78BFC6A4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973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D5AC84-E367-4378-A17D-4CFEDFFB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4EC205-3247-4904-B0F1-A21BD4848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997CD1-A715-4055-85C3-1947EE44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F6F0-B159-47E9-AB9F-D91A0892725C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63B105-5D05-4FBC-ABAE-7CB468BCF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AB0C75-5323-449D-90E6-D102174E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4E09-3452-4959-89CF-D78BFC6A4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065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9192B7-AF3F-4746-8A01-3782BD9177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2A22E5-1367-4DFD-A861-097045DF3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85676B-A129-4393-BB73-A5924134E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F6F0-B159-47E9-AB9F-D91A0892725C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36AB55-E085-4380-AFFE-326DE4F04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1B0D6D-8074-44E2-BE36-9D4C8DA8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4E09-3452-4959-89CF-D78BFC6A4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50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291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25417-6662-4166-8460-010FC323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78FA77-DF38-4E42-9FF6-C45A8AFA5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7BEC40-AF5B-401E-9E38-A1CF92E0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F6F0-B159-47E9-AB9F-D91A0892725C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88BBDE-7585-47D8-B530-E043D4E6B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D0C254-E7BC-43B7-A1F5-E140FA41A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4E09-3452-4959-89CF-D78BFC6A4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82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BAB277-91B5-43AD-A216-440340C8C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BEB67-D518-4530-8A68-9272079E0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3B8824-1CDA-4817-89AE-293203BAE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F6F0-B159-47E9-AB9F-D91A0892725C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8E22CA-D004-4499-9DD8-E7A62D459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8E3B0D-AC44-45F3-8B0E-C99303987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4E09-3452-4959-89CF-D78BFC6A4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462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CF742-41C2-4016-B217-7129F74E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54DBCB-4D01-4CBA-BB15-AD207206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5E1DE8-E01E-4B68-82AB-433E387E0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D70601-E359-44D6-B02E-8F4938744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F6F0-B159-47E9-AB9F-D91A0892725C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DD93E3-8E6D-42F0-8A15-473179186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5D46F9-AE7D-45BD-BA04-7FB67922E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4E09-3452-4959-89CF-D78BFC6A4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06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383BB-9E2D-496A-9E83-3C9990931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056642-78B0-4799-9BA6-FF651A2E8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3D464B-248C-4DE5-BC86-332166A1E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161F048-0E14-4690-BE13-0ABD291C7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B2CF5A-391E-4808-8FDF-24A35D072E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E62CE7-A95C-436E-A882-741A913D5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F6F0-B159-47E9-AB9F-D91A0892725C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19AF5E4-5418-4C24-BE5C-7A1C93CC2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798074-4697-4837-8396-ED6F0B804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4E09-3452-4959-89CF-D78BFC6A4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408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42911-C24D-4E96-96BB-84513035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4B414E-04DD-4A23-94CE-FBA8D4A88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F6F0-B159-47E9-AB9F-D91A0892725C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DBF17D-4DD3-4CDC-A5BD-7F935E8C3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C5FCD8-986C-4B0B-B5E1-D3B819DC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4E09-3452-4959-89CF-D78BFC6A4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428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836DD8-E293-445E-B9A8-9E74F7EFF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F6F0-B159-47E9-AB9F-D91A0892725C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84A64C-913D-426B-9C6C-06710F01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DF2034-80BA-4312-8AF6-EB6E1F0B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4E09-3452-4959-89CF-D78BFC6A4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54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37EEC-0BCA-4FC3-B783-5F7070BA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5DBFA3-E366-41FD-9294-D8BB8E911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2AB394-F567-4533-BAC0-B78CE493C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77C04E-8FC4-417F-B715-2CA137B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F6F0-B159-47E9-AB9F-D91A0892725C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D6DC53-F243-4E0C-8AED-DEBBB3719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481F9E-7418-4E53-850C-6E4346F1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4E09-3452-4959-89CF-D78BFC6A4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330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3C3C3-51C5-437E-9D75-F81A33269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5F8EFD0-490E-4C32-8377-B8158F4B4F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DF34D4-A601-40B6-B9ED-7229A93407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9C55CB-D996-4D00-82D1-FF95ECED3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F6F0-B159-47E9-AB9F-D91A0892725C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01A147-1A06-4F38-B51E-2421A38E8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7CC69E-3C01-4BFB-B4D2-4B0055E7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4E09-3452-4959-89CF-D78BFC6A4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751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AA4DA4D-0372-482D-B2C4-A24BEB872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4178FF-FA85-4ACB-8F04-2F1212C99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2BA421-A2C7-4940-A53D-97A40505E7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FF6F0-B159-47E9-AB9F-D91A0892725C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65CEB8-09C0-40A2-B869-D6753C44B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C2A661-AFD8-4195-B2AE-8292FAFB7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74E09-3452-4959-89CF-D78BFC6A4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78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2" Type="http://schemas.openxmlformats.org/officeDocument/2006/relationships/audio" Target="file:///C:\Users\dzh\Desktop\PPT(025)12-06\&#21830;&#21153;&#19968;.mp3" TargetMode="External"/><Relationship Id="rId1" Type="http://schemas.microsoft.com/office/2007/relationships/media" Target="file:///C:\Users\dzh\Desktop\PPT(025)12-06\&#21830;&#21153;&#19968;.mp3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商务一.mp3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13968875" y="-7135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80" y="5240643"/>
            <a:ext cx="12188240" cy="1616300"/>
          </a:xfrm>
          <a:prstGeom prst="rect">
            <a:avLst/>
          </a:prstGeom>
        </p:spPr>
      </p:pic>
      <p:sp>
        <p:nvSpPr>
          <p:cNvPr id="82" name="圆角矩形 81"/>
          <p:cNvSpPr/>
          <p:nvPr/>
        </p:nvSpPr>
        <p:spPr bwMode="auto">
          <a:xfrm>
            <a:off x="5114442" y="5023425"/>
            <a:ext cx="1928271" cy="444587"/>
          </a:xfrm>
          <a:prstGeom prst="roundRect">
            <a:avLst/>
          </a:prstGeom>
          <a:solidFill>
            <a:srgbClr val="41475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/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967861" y="5040533"/>
            <a:ext cx="218425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汇报人：王超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835860" y="3397445"/>
            <a:ext cx="8520281" cy="140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267" b="1" spc="-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细胞荧光染色</a:t>
            </a:r>
            <a:endParaRPr lang="en-US" altLang="zh-CN" sz="4267" b="1" spc="-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267" b="1" spc="-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流式细胞仪的构造、工作原理及应用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2120837-AF5C-4677-A106-9B9FA22117E7}"/>
              </a:ext>
            </a:extLst>
          </p:cNvPr>
          <p:cNvGrpSpPr/>
          <p:nvPr/>
        </p:nvGrpSpPr>
        <p:grpSpPr>
          <a:xfrm>
            <a:off x="1739505" y="1170337"/>
            <a:ext cx="8621767" cy="2017152"/>
            <a:chOff x="1963295" y="905696"/>
            <a:chExt cx="6466325" cy="1512864"/>
          </a:xfrm>
        </p:grpSpPr>
        <p:grpSp>
          <p:nvGrpSpPr>
            <p:cNvPr id="4" name="组合 3"/>
            <p:cNvGrpSpPr/>
            <p:nvPr/>
          </p:nvGrpSpPr>
          <p:grpSpPr>
            <a:xfrm>
              <a:off x="1963295" y="911685"/>
              <a:ext cx="1503834" cy="1506875"/>
              <a:chOff x="1589596" y="810715"/>
              <a:chExt cx="2340698" cy="2345431"/>
            </a:xfrm>
          </p:grpSpPr>
          <p:grpSp>
            <p:nvGrpSpPr>
              <p:cNvPr id="36" name="组合 79"/>
              <p:cNvGrpSpPr/>
              <p:nvPr/>
            </p:nvGrpSpPr>
            <p:grpSpPr bwMode="auto">
              <a:xfrm>
                <a:off x="1589596" y="810715"/>
                <a:ext cx="2340698" cy="2345431"/>
                <a:chOff x="6379729" y="2488774"/>
                <a:chExt cx="2513016" cy="2513016"/>
              </a:xfrm>
            </p:grpSpPr>
            <p:sp>
              <p:nvSpPr>
                <p:cNvPr id="37" name="任意多边形 82"/>
                <p:cNvSpPr/>
                <p:nvPr/>
              </p:nvSpPr>
              <p:spPr>
                <a:xfrm rot="3738964">
                  <a:off x="6379729" y="2488774"/>
                  <a:ext cx="2513016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12191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2400" kern="0">
                    <a:solidFill>
                      <a:srgbClr val="FFFFFF"/>
                    </a:solidFill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" name="任意多边形 83"/>
                <p:cNvSpPr/>
                <p:nvPr/>
              </p:nvSpPr>
              <p:spPr>
                <a:xfrm rot="16377237">
                  <a:off x="6409518" y="2506880"/>
                  <a:ext cx="2476803" cy="2476800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1219170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2400" kern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39" name="椭圆 80"/>
              <p:cNvSpPr/>
              <p:nvPr/>
            </p:nvSpPr>
            <p:spPr bwMode="auto">
              <a:xfrm>
                <a:off x="1932719" y="1141999"/>
                <a:ext cx="1691508" cy="1694936"/>
              </a:xfrm>
              <a:prstGeom prst="ellipse">
                <a:avLst/>
              </a:prstGeom>
              <a:solidFill>
                <a:srgbClr val="1848C0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121917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8800" b="1" kern="0" dirty="0">
                    <a:solidFill>
                      <a:srgbClr val="FFFFFF"/>
                    </a:solidFill>
                  </a:rPr>
                  <a:t>流</a:t>
                </a: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3201154" y="911685"/>
              <a:ext cx="1503834" cy="1506875"/>
              <a:chOff x="1589596" y="810715"/>
              <a:chExt cx="2340698" cy="2345431"/>
            </a:xfrm>
          </p:grpSpPr>
          <p:grpSp>
            <p:nvGrpSpPr>
              <p:cNvPr id="68" name="组合 79"/>
              <p:cNvGrpSpPr/>
              <p:nvPr/>
            </p:nvGrpSpPr>
            <p:grpSpPr bwMode="auto">
              <a:xfrm>
                <a:off x="1589596" y="810715"/>
                <a:ext cx="2340698" cy="2345431"/>
                <a:chOff x="6379729" y="2488774"/>
                <a:chExt cx="2513016" cy="2513016"/>
              </a:xfrm>
            </p:grpSpPr>
            <p:sp>
              <p:nvSpPr>
                <p:cNvPr id="70" name="任意多边形 82"/>
                <p:cNvSpPr/>
                <p:nvPr/>
              </p:nvSpPr>
              <p:spPr>
                <a:xfrm rot="3738964">
                  <a:off x="6379729" y="2488774"/>
                  <a:ext cx="2513016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12191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2400" kern="0">
                    <a:solidFill>
                      <a:srgbClr val="FFFFFF"/>
                    </a:solidFill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1" name="任意多边形 83"/>
                <p:cNvSpPr/>
                <p:nvPr/>
              </p:nvSpPr>
              <p:spPr>
                <a:xfrm rot="16377237">
                  <a:off x="6409518" y="2506880"/>
                  <a:ext cx="2476803" cy="2476800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1219170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2400" kern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69" name="椭圆 80"/>
              <p:cNvSpPr/>
              <p:nvPr/>
            </p:nvSpPr>
            <p:spPr bwMode="auto">
              <a:xfrm>
                <a:off x="1932719" y="1141999"/>
                <a:ext cx="1691508" cy="1694936"/>
              </a:xfrm>
              <a:prstGeom prst="ellipse">
                <a:avLst/>
              </a:prstGeom>
              <a:solidFill>
                <a:srgbClr val="1848C0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121917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8800" b="1" kern="0" dirty="0">
                    <a:solidFill>
                      <a:srgbClr val="FFFFFF"/>
                    </a:solidFill>
                  </a:rPr>
                  <a:t>式</a:t>
                </a: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4439013" y="911685"/>
              <a:ext cx="1503834" cy="1506875"/>
              <a:chOff x="1589596" y="810715"/>
              <a:chExt cx="2340698" cy="2345431"/>
            </a:xfrm>
          </p:grpSpPr>
          <p:grpSp>
            <p:nvGrpSpPr>
              <p:cNvPr id="73" name="组合 79"/>
              <p:cNvGrpSpPr/>
              <p:nvPr/>
            </p:nvGrpSpPr>
            <p:grpSpPr bwMode="auto">
              <a:xfrm>
                <a:off x="1589596" y="810715"/>
                <a:ext cx="2340698" cy="2345431"/>
                <a:chOff x="6379729" y="2488774"/>
                <a:chExt cx="2513016" cy="2513016"/>
              </a:xfrm>
            </p:grpSpPr>
            <p:sp>
              <p:nvSpPr>
                <p:cNvPr id="75" name="任意多边形 82"/>
                <p:cNvSpPr/>
                <p:nvPr/>
              </p:nvSpPr>
              <p:spPr>
                <a:xfrm rot="3738964">
                  <a:off x="6379729" y="2488774"/>
                  <a:ext cx="2513016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12191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2400" kern="0">
                    <a:solidFill>
                      <a:srgbClr val="FFFFFF"/>
                    </a:solidFill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6" name="任意多边形 83"/>
                <p:cNvSpPr/>
                <p:nvPr/>
              </p:nvSpPr>
              <p:spPr>
                <a:xfrm rot="16377237">
                  <a:off x="6409518" y="2506880"/>
                  <a:ext cx="2476803" cy="2476800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1219170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2400" kern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74" name="椭圆 80"/>
              <p:cNvSpPr/>
              <p:nvPr/>
            </p:nvSpPr>
            <p:spPr bwMode="auto">
              <a:xfrm>
                <a:off x="1932719" y="1141999"/>
                <a:ext cx="1691508" cy="1694936"/>
              </a:xfrm>
              <a:prstGeom prst="ellipse">
                <a:avLst/>
              </a:prstGeom>
              <a:solidFill>
                <a:srgbClr val="1848C0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121917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8800" b="1" kern="0" dirty="0">
                    <a:solidFill>
                      <a:srgbClr val="FFFFFF"/>
                    </a:solidFill>
                  </a:rPr>
                  <a:t>细</a:t>
                </a: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5676871" y="911685"/>
              <a:ext cx="1503834" cy="1506875"/>
              <a:chOff x="1589596" y="810715"/>
              <a:chExt cx="2340698" cy="2345431"/>
            </a:xfrm>
          </p:grpSpPr>
          <p:grpSp>
            <p:nvGrpSpPr>
              <p:cNvPr id="78" name="组合 79"/>
              <p:cNvGrpSpPr/>
              <p:nvPr/>
            </p:nvGrpSpPr>
            <p:grpSpPr bwMode="auto">
              <a:xfrm>
                <a:off x="1589596" y="810715"/>
                <a:ext cx="2340698" cy="2345431"/>
                <a:chOff x="6379729" y="2488774"/>
                <a:chExt cx="2513016" cy="2513016"/>
              </a:xfrm>
            </p:grpSpPr>
            <p:sp>
              <p:nvSpPr>
                <p:cNvPr id="80" name="任意多边形 82"/>
                <p:cNvSpPr/>
                <p:nvPr/>
              </p:nvSpPr>
              <p:spPr>
                <a:xfrm rot="3738964">
                  <a:off x="6379729" y="2488774"/>
                  <a:ext cx="2513016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12191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2400" kern="0">
                    <a:solidFill>
                      <a:srgbClr val="FFFFFF"/>
                    </a:solidFill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1" name="任意多边形 83"/>
                <p:cNvSpPr/>
                <p:nvPr/>
              </p:nvSpPr>
              <p:spPr>
                <a:xfrm rot="16377237">
                  <a:off x="6409518" y="2506880"/>
                  <a:ext cx="2476803" cy="2476800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1219170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2400" kern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79" name="椭圆 80"/>
              <p:cNvSpPr/>
              <p:nvPr/>
            </p:nvSpPr>
            <p:spPr bwMode="auto">
              <a:xfrm>
                <a:off x="1932719" y="1141999"/>
                <a:ext cx="1691508" cy="1694936"/>
              </a:xfrm>
              <a:prstGeom prst="ellipse">
                <a:avLst/>
              </a:prstGeom>
              <a:solidFill>
                <a:srgbClr val="1848C0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121917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8800" b="1" kern="0" dirty="0">
                    <a:solidFill>
                      <a:srgbClr val="FFFFFF"/>
                    </a:solidFill>
                  </a:rPr>
                  <a:t>胞</a:t>
                </a: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8401CF2-6434-4724-948D-176C189A22B8}"/>
                </a:ext>
              </a:extLst>
            </p:cNvPr>
            <p:cNvGrpSpPr/>
            <p:nvPr/>
          </p:nvGrpSpPr>
          <p:grpSpPr>
            <a:xfrm>
              <a:off x="6925786" y="905696"/>
              <a:ext cx="1503834" cy="1506875"/>
              <a:chOff x="1589596" y="810715"/>
              <a:chExt cx="2340698" cy="2345431"/>
            </a:xfrm>
          </p:grpSpPr>
          <p:grpSp>
            <p:nvGrpSpPr>
              <p:cNvPr id="30" name="组合 79">
                <a:extLst>
                  <a:ext uri="{FF2B5EF4-FFF2-40B4-BE49-F238E27FC236}">
                    <a16:creationId xmlns:a16="http://schemas.microsoft.com/office/drawing/2014/main" id="{0CBF41CC-102B-4EC2-BFAE-84A2BD0556E8}"/>
                  </a:ext>
                </a:extLst>
              </p:cNvPr>
              <p:cNvGrpSpPr/>
              <p:nvPr/>
            </p:nvGrpSpPr>
            <p:grpSpPr bwMode="auto">
              <a:xfrm>
                <a:off x="1589596" y="810715"/>
                <a:ext cx="2340698" cy="2345431"/>
                <a:chOff x="6379729" y="2488774"/>
                <a:chExt cx="2513016" cy="2513016"/>
              </a:xfrm>
            </p:grpSpPr>
            <p:sp>
              <p:nvSpPr>
                <p:cNvPr id="32" name="任意多边形 82">
                  <a:extLst>
                    <a:ext uri="{FF2B5EF4-FFF2-40B4-BE49-F238E27FC236}">
                      <a16:creationId xmlns:a16="http://schemas.microsoft.com/office/drawing/2014/main" id="{3515FF66-33AA-41AE-93D2-C5171B7DFA6E}"/>
                    </a:ext>
                  </a:extLst>
                </p:cNvPr>
                <p:cNvSpPr/>
                <p:nvPr/>
              </p:nvSpPr>
              <p:spPr>
                <a:xfrm rot="3738964">
                  <a:off x="6379729" y="2488774"/>
                  <a:ext cx="2513016" cy="2513016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FFFFFF"/>
                    </a:gs>
                    <a:gs pos="88000">
                      <a:srgbClr val="FFFFFF">
                        <a:lumMod val="72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12191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2400" kern="0">
                    <a:solidFill>
                      <a:srgbClr val="FFFFFF"/>
                    </a:solidFill>
                    <a:latin typeface="Arial" panose="020B060402020202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" name="任意多边形 83">
                  <a:extLst>
                    <a:ext uri="{FF2B5EF4-FFF2-40B4-BE49-F238E27FC236}">
                      <a16:creationId xmlns:a16="http://schemas.microsoft.com/office/drawing/2014/main" id="{4B3F0259-52D2-45C4-BD16-CA4C99CAA972}"/>
                    </a:ext>
                  </a:extLst>
                </p:cNvPr>
                <p:cNvSpPr/>
                <p:nvPr/>
              </p:nvSpPr>
              <p:spPr>
                <a:xfrm rot="16377237">
                  <a:off x="6409518" y="2506880"/>
                  <a:ext cx="2476803" cy="2476800"/>
                </a:xfrm>
                <a:custGeom>
                  <a:avLst/>
                  <a:gdLst>
                    <a:gd name="connsiteX0" fmla="*/ 0 w 1800200"/>
                    <a:gd name="connsiteY0" fmla="*/ 900100 h 1800200"/>
                    <a:gd name="connsiteX1" fmla="*/ 263634 w 1800200"/>
                    <a:gd name="connsiteY1" fmla="*/ 263633 h 1800200"/>
                    <a:gd name="connsiteX2" fmla="*/ 900101 w 1800200"/>
                    <a:gd name="connsiteY2" fmla="*/ 1 h 1800200"/>
                    <a:gd name="connsiteX3" fmla="*/ 1536568 w 1800200"/>
                    <a:gd name="connsiteY3" fmla="*/ 263635 h 1800200"/>
                    <a:gd name="connsiteX4" fmla="*/ 1800200 w 1800200"/>
                    <a:gd name="connsiteY4" fmla="*/ 900102 h 1800200"/>
                    <a:gd name="connsiteX5" fmla="*/ 1536567 w 1800200"/>
                    <a:gd name="connsiteY5" fmla="*/ 1536569 h 1800200"/>
                    <a:gd name="connsiteX6" fmla="*/ 900100 w 1800200"/>
                    <a:gd name="connsiteY6" fmla="*/ 1800202 h 1800200"/>
                    <a:gd name="connsiteX7" fmla="*/ 263633 w 1800200"/>
                    <a:gd name="connsiteY7" fmla="*/ 1536568 h 1800200"/>
                    <a:gd name="connsiteX8" fmla="*/ 0 w 1800200"/>
                    <a:gd name="connsiteY8" fmla="*/ 900101 h 1800200"/>
                    <a:gd name="connsiteX9" fmla="*/ 0 w 1800200"/>
                    <a:gd name="connsiteY9" fmla="*/ 900100 h 18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0200" h="1800200">
                      <a:moveTo>
                        <a:pt x="0" y="900100"/>
                      </a:moveTo>
                      <a:cubicBezTo>
                        <a:pt x="0" y="661379"/>
                        <a:pt x="94832" y="432435"/>
                        <a:pt x="263634" y="263633"/>
                      </a:cubicBezTo>
                      <a:cubicBezTo>
                        <a:pt x="432436" y="94832"/>
                        <a:pt x="661380" y="0"/>
                        <a:pt x="900101" y="1"/>
                      </a:cubicBezTo>
                      <a:cubicBezTo>
                        <a:pt x="1138822" y="1"/>
                        <a:pt x="1367766" y="94833"/>
                        <a:pt x="1536568" y="263635"/>
                      </a:cubicBezTo>
                      <a:cubicBezTo>
                        <a:pt x="1705369" y="432437"/>
                        <a:pt x="1800201" y="661381"/>
                        <a:pt x="1800200" y="900102"/>
                      </a:cubicBezTo>
                      <a:cubicBezTo>
                        <a:pt x="1800200" y="1138823"/>
                        <a:pt x="1705368" y="1367767"/>
                        <a:pt x="1536567" y="1536569"/>
                      </a:cubicBezTo>
                      <a:cubicBezTo>
                        <a:pt x="1367765" y="1705371"/>
                        <a:pt x="1138821" y="1800202"/>
                        <a:pt x="900100" y="1800202"/>
                      </a:cubicBezTo>
                      <a:cubicBezTo>
                        <a:pt x="661379" y="1800202"/>
                        <a:pt x="432435" y="1705370"/>
                        <a:pt x="263633" y="1536568"/>
                      </a:cubicBezTo>
                      <a:cubicBezTo>
                        <a:pt x="94832" y="1367766"/>
                        <a:pt x="0" y="1138822"/>
                        <a:pt x="0" y="900101"/>
                      </a:cubicBezTo>
                      <a:lnTo>
                        <a:pt x="0" y="900100"/>
                      </a:lnTo>
                      <a:close/>
                    </a:path>
                  </a:pathLst>
                </a:custGeom>
                <a:gradFill flip="none" rotWithShape="1">
                  <a:gsLst>
                    <a:gs pos="29000">
                      <a:srgbClr val="FFFFFF"/>
                    </a:gs>
                    <a:gs pos="98000">
                      <a:srgbClr val="FFFFFF">
                        <a:lumMod val="7500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softEdge rad="0"/>
                </a:effec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1219170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2400" kern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31" name="椭圆 80">
                <a:extLst>
                  <a:ext uri="{FF2B5EF4-FFF2-40B4-BE49-F238E27FC236}">
                    <a16:creationId xmlns:a16="http://schemas.microsoft.com/office/drawing/2014/main" id="{043B4BF9-F8A4-4F5F-BDD8-AA9C339E18EF}"/>
                  </a:ext>
                </a:extLst>
              </p:cNvPr>
              <p:cNvSpPr/>
              <p:nvPr/>
            </p:nvSpPr>
            <p:spPr bwMode="auto">
              <a:xfrm>
                <a:off x="1932719" y="1141999"/>
                <a:ext cx="1691508" cy="1694936"/>
              </a:xfrm>
              <a:prstGeom prst="ellipse">
                <a:avLst/>
              </a:prstGeom>
              <a:solidFill>
                <a:srgbClr val="1848C0"/>
              </a:solidFill>
              <a:ln w="25400" cap="flat" cmpd="sng" algn="ctr">
                <a:noFill/>
                <a:prstDash val="solid"/>
              </a:ln>
              <a:effectLst>
                <a:innerShdw blurRad="63500" dist="25400" dir="18660000">
                  <a:prstClr val="black">
                    <a:alpha val="35000"/>
                  </a:prstClr>
                </a:innerShdw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121917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8800" b="1" kern="0" dirty="0">
                    <a:solidFill>
                      <a:srgbClr val="FFFFFF"/>
                    </a:solidFill>
                  </a:rPr>
                  <a:t>仪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5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82" grpId="0" animBg="1"/>
      <p:bldP spid="83" grpId="0"/>
      <p:bldP spid="8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六边形 24"/>
          <p:cNvSpPr/>
          <p:nvPr/>
        </p:nvSpPr>
        <p:spPr>
          <a:xfrm rot="16200000">
            <a:off x="784147" y="1878832"/>
            <a:ext cx="1063155" cy="1000616"/>
          </a:xfrm>
          <a:prstGeom prst="hexagon">
            <a:avLst/>
          </a:prstGeom>
          <a:solidFill>
            <a:srgbClr val="1848C0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0398" y="2027971"/>
            <a:ext cx="825867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2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1967546" y="2526677"/>
            <a:ext cx="3936437" cy="42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保证培养的细胞无菌且数量足够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1967545" y="2064466"/>
            <a:ext cx="2694516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培养细胞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六边形 28"/>
          <p:cNvSpPr/>
          <p:nvPr/>
        </p:nvSpPr>
        <p:spPr>
          <a:xfrm rot="16200000">
            <a:off x="784145" y="4286137"/>
            <a:ext cx="1063155" cy="1000616"/>
          </a:xfrm>
          <a:prstGeom prst="hexagon">
            <a:avLst/>
          </a:prstGeom>
          <a:solidFill>
            <a:srgbClr val="1848C0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90397" y="4435276"/>
            <a:ext cx="825867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2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 bwMode="auto">
          <a:xfrm>
            <a:off x="1967544" y="4933982"/>
            <a:ext cx="3936437" cy="42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30min-2h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1967543" y="4471772"/>
            <a:ext cx="2694516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培养箱培养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六边形 32"/>
          <p:cNvSpPr/>
          <p:nvPr/>
        </p:nvSpPr>
        <p:spPr>
          <a:xfrm rot="16200000">
            <a:off x="6352767" y="1885872"/>
            <a:ext cx="1063155" cy="1000616"/>
          </a:xfrm>
          <a:prstGeom prst="hexagon">
            <a:avLst/>
          </a:prstGeom>
          <a:solidFill>
            <a:srgbClr val="1848C0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59018" y="2035011"/>
            <a:ext cx="825867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2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7536166" y="2533717"/>
            <a:ext cx="3936437" cy="116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每管加入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20ul DMSO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制作贮存液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贮存液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:HHBS=2ul:1ml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，每次使用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100ul,100tests</a:t>
            </a:r>
          </a:p>
        </p:txBody>
      </p:sp>
      <p:sp>
        <p:nvSpPr>
          <p:cNvPr id="36" name="矩形 35"/>
          <p:cNvSpPr/>
          <p:nvPr/>
        </p:nvSpPr>
        <p:spPr bwMode="auto">
          <a:xfrm>
            <a:off x="7536165" y="2071506"/>
            <a:ext cx="34365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配置荧光染剂及染色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六边形 36"/>
          <p:cNvSpPr/>
          <p:nvPr/>
        </p:nvSpPr>
        <p:spPr>
          <a:xfrm rot="16200000">
            <a:off x="6352765" y="4293177"/>
            <a:ext cx="1063155" cy="1000616"/>
          </a:xfrm>
          <a:prstGeom prst="hexagon">
            <a:avLst/>
          </a:prstGeom>
          <a:solidFill>
            <a:srgbClr val="1848C0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59017" y="4442316"/>
            <a:ext cx="825867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2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7536164" y="4941022"/>
            <a:ext cx="3936437" cy="79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使用等量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HHBS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清洗细胞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2-3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次，然后加入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HHBS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，</a:t>
            </a:r>
            <a:r>
              <a: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使用荧光显微镜观察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7536163" y="4478811"/>
            <a:ext cx="3233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细胞清洗及荧光观察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4604993" y="258303"/>
            <a:ext cx="2770310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橙色（</a:t>
            </a:r>
            <a:r>
              <a:rPr lang="en-US" altLang="zh-CN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Orange</a:t>
            </a:r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zh-CN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>
            <a:off x="0" y="483659"/>
            <a:ext cx="4599517" cy="0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>
            <a:off x="7587008" y="483659"/>
            <a:ext cx="4604993" cy="0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88359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28" grpId="0"/>
      <p:bldP spid="29" grpId="0" animBg="1"/>
      <p:bldP spid="30" grpId="0"/>
      <p:bldP spid="31" grpId="0"/>
      <p:bldP spid="32" grpId="0"/>
      <p:bldP spid="33" grpId="0" animBg="1"/>
      <p:bldP spid="34" grpId="0"/>
      <p:bldP spid="35" grpId="0"/>
      <p:bldP spid="36" grpId="0"/>
      <p:bldP spid="37" grpId="0" animBg="1"/>
      <p:bldP spid="38" grpId="0"/>
      <p:bldP spid="39" grpId="0"/>
      <p:bldP spid="40" grpId="0"/>
      <p:bldP spid="21" grpId="0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6070" y="2269403"/>
            <a:ext cx="5748028" cy="2207671"/>
          </a:xfrm>
          <a:prstGeom prst="rect">
            <a:avLst/>
          </a:prstGeom>
          <a:solidFill>
            <a:srgbClr val="1848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45032"/>
            <a:endParaRPr lang="zh-CN" altLang="en-US" sz="2267">
              <a:solidFill>
                <a:srgbClr val="1F497D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07969" y="2269403"/>
            <a:ext cx="383943" cy="2207671"/>
          </a:xfrm>
          <a:prstGeom prst="rect">
            <a:avLst/>
          </a:prstGeom>
          <a:solidFill>
            <a:srgbClr val="1848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323"/>
            <a:endParaRPr lang="zh-CN" altLang="en-US" sz="2267">
              <a:solidFill>
                <a:srgbClr val="1F497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73246" y="2326798"/>
            <a:ext cx="221086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8323"/>
            <a:r>
              <a:rPr lang="en-US" altLang="zh-CN" sz="1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占位符 3"/>
          <p:cNvSpPr txBox="1"/>
          <p:nvPr/>
        </p:nvSpPr>
        <p:spPr>
          <a:xfrm>
            <a:off x="6384032" y="2300934"/>
            <a:ext cx="5581883" cy="575913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33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流式细胞仪的构造</a:t>
            </a:r>
          </a:p>
        </p:txBody>
      </p:sp>
      <p:sp>
        <p:nvSpPr>
          <p:cNvPr id="14" name="矩形 13"/>
          <p:cNvSpPr/>
          <p:nvPr/>
        </p:nvSpPr>
        <p:spPr>
          <a:xfrm>
            <a:off x="6384034" y="3046017"/>
            <a:ext cx="5376597" cy="60959"/>
          </a:xfrm>
          <a:prstGeom prst="rect">
            <a:avLst/>
          </a:prstGeom>
          <a:solidFill>
            <a:srgbClr val="1848C0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323"/>
            <a:endParaRPr lang="en-US" sz="2267">
              <a:solidFill>
                <a:srgbClr val="1F497D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84032" y="3130860"/>
            <a:ext cx="5376597" cy="2298611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1.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流动室及液流驱动系统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2.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激光光源及光学系统（滤光片组）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3.</a:t>
            </a:r>
            <a:r>
              <a:rPr lang="zh-CN" altLang="en-US" sz="2133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信号检测、存储系统及显示分析系统</a:t>
            </a:r>
          </a:p>
        </p:txBody>
      </p:sp>
    </p:spTree>
    <p:extLst>
      <p:ext uri="{BB962C8B-B14F-4D97-AF65-F5344CB8AC3E}">
        <p14:creationId xmlns:p14="http://schemas.microsoft.com/office/powerpoint/2010/main" val="24173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8973821" y="1892981"/>
            <a:ext cx="3218180" cy="3065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1.</a:t>
            </a:r>
            <a:r>
              <a:rPr lang="zh-CN" altLang="en-US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流动室及液流驱动系统</a:t>
            </a:r>
            <a:endParaRPr lang="en-US" altLang="zh-CN" sz="1867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1867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2.</a:t>
            </a:r>
            <a:r>
              <a:rPr lang="zh-CN" altLang="en-US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激光光源及光学系统（滤光片组）</a:t>
            </a:r>
            <a:endParaRPr lang="en-US" altLang="zh-CN" sz="1867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1867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3.</a:t>
            </a:r>
            <a:r>
              <a:rPr lang="zh-CN" altLang="en-US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信号检测、存储系统及显示分析系统</a:t>
            </a:r>
            <a:endParaRPr lang="en-US" altLang="zh-CN" sz="1867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4604994" y="258303"/>
            <a:ext cx="2916183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流式细胞仪的构造</a:t>
            </a:r>
            <a:endParaRPr lang="zh-CN" altLang="zh-CN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>
            <a:off x="0" y="483659"/>
            <a:ext cx="4599517" cy="0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>
            <a:off x="7587008" y="483659"/>
            <a:ext cx="4604993" cy="0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DD677D6-4FF8-44BE-BFE0-9B9EB925484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09705"/>
            <a:ext cx="8973820" cy="6047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285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1" grpId="0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035677" y="3429000"/>
            <a:ext cx="8140184" cy="349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</a:t>
            </a:r>
            <a:r>
              <a:rPr lang="zh-CN" altLang="en-US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）样本与鞘液未入管道时，边缘与中心速度一致。</a:t>
            </a:r>
            <a:endParaRPr lang="en-US" altLang="zh-CN" sz="1867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2</a:t>
            </a:r>
            <a:r>
              <a:rPr lang="zh-CN" altLang="en-US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）进入管道后，受管壁粘性阻力边缘速度下降，中心速度不变。</a:t>
            </a:r>
            <a:endParaRPr lang="en-US" altLang="zh-CN" sz="1867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3</a:t>
            </a:r>
            <a:r>
              <a:rPr lang="zh-CN" altLang="en-US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）在管道大约</a:t>
            </a:r>
            <a:r>
              <a:rPr lang="en-US" altLang="zh-CN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50</a:t>
            </a:r>
            <a:r>
              <a:rPr lang="zh-CN" altLang="en-US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倍直径距离处，鞘液中心速度与边缘速度达到稳定，形成稳定的层流。</a:t>
            </a:r>
            <a:endParaRPr lang="en-US" altLang="zh-CN" sz="1867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4</a:t>
            </a:r>
            <a:r>
              <a:rPr lang="zh-CN" altLang="en-US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）流体形成层流后，会产生流体聚焦效应，所有颗粒均被推至流速最快的液流中。</a:t>
            </a:r>
            <a:endParaRPr lang="en-US" altLang="zh-CN" sz="1867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5</a:t>
            </a:r>
            <a:r>
              <a:rPr lang="zh-CN" altLang="en-US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）颗粒以恒定的速度做匀速运动，无论每秒检测数量为多少，颗粒经过检测区的速度是恒定的。</a:t>
            </a:r>
            <a:endParaRPr lang="en-US" altLang="zh-CN" sz="1867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3246322" y="255047"/>
            <a:ext cx="3881191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流动室及液流驱动系统</a:t>
            </a:r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>
            <a:off x="0" y="483659"/>
            <a:ext cx="3251275" cy="0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 flipV="1">
            <a:off x="7797141" y="483658"/>
            <a:ext cx="4394860" cy="35055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F03A3E6-C7FB-4DA2-86A8-78BB795F008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251" y="768333"/>
            <a:ext cx="4059928" cy="5800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AE2A03-3283-4F09-9B91-B6643D90C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54" y="768332"/>
            <a:ext cx="4288223" cy="27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9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1" grpId="0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3759262" y="265197"/>
            <a:ext cx="5588389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6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激光光源</a:t>
            </a:r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及光学系统（滤光片组）</a:t>
            </a:r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 flipV="1">
            <a:off x="0" y="483656"/>
            <a:ext cx="3759261" cy="3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 flipV="1">
            <a:off x="9245517" y="483657"/>
            <a:ext cx="2946483" cy="0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B8EDF9-CB31-4C57-BFF0-7B088E6C9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98678"/>
            <a:ext cx="6984127" cy="326349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71C3390-9CDE-4909-BCC9-4283BFDFF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069366"/>
            <a:ext cx="6984127" cy="27301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45DA16A-12A4-47EF-8306-16CEA475A47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128" y="1498658"/>
            <a:ext cx="5163345" cy="34797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739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3759262" y="265197"/>
            <a:ext cx="5588389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激光光源及</a:t>
            </a:r>
            <a:r>
              <a:rPr lang="zh-CN" altLang="en-US" sz="26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光学系统（滤光片组）</a:t>
            </a:r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 flipV="1">
            <a:off x="0" y="483656"/>
            <a:ext cx="3759261" cy="3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 flipV="1">
            <a:off x="9245517" y="483657"/>
            <a:ext cx="2946483" cy="0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F1001D-8E18-4213-8FE1-DBF8FC33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2139"/>
            <a:ext cx="6705584" cy="47848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EF127AB-2D83-4D0C-98BF-CD1F317407B5}"/>
              </a:ext>
            </a:extLst>
          </p:cNvPr>
          <p:cNvSpPr txBox="1"/>
          <p:nvPr/>
        </p:nvSpPr>
        <p:spPr>
          <a:xfrm>
            <a:off x="7416765" y="2072139"/>
            <a:ext cx="447028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）流式细胞仪的光学系统是由若干透镜、滤光片、小孔组成，它们分别将不同波长的荧光信号送入到不同的电子探测器。</a:t>
            </a:r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）滤光片分为：长通滤片</a:t>
            </a:r>
            <a:r>
              <a:rPr lang="en-US" altLang="zh-CN" sz="2400" dirty="0"/>
              <a:t>LP</a:t>
            </a:r>
            <a:r>
              <a:rPr lang="zh-CN" altLang="en-US" sz="2400" dirty="0"/>
              <a:t>（如</a:t>
            </a:r>
            <a:r>
              <a:rPr lang="en-US" altLang="zh-CN" sz="2400" dirty="0"/>
              <a:t>LP500</a:t>
            </a:r>
            <a:r>
              <a:rPr lang="zh-CN" altLang="en-US" sz="2400" dirty="0"/>
              <a:t>：仅允许</a:t>
            </a:r>
            <a:r>
              <a:rPr lang="en-US" altLang="zh-CN" sz="2400" dirty="0"/>
              <a:t>500nm</a:t>
            </a:r>
            <a:r>
              <a:rPr lang="zh-CN" altLang="en-US" sz="2400" dirty="0"/>
              <a:t>以上的光通过）、短通滤片</a:t>
            </a:r>
            <a:r>
              <a:rPr lang="en-US" altLang="zh-CN" sz="2400" dirty="0"/>
              <a:t>SP</a:t>
            </a:r>
            <a:r>
              <a:rPr lang="zh-CN" altLang="en-US" sz="2400" dirty="0"/>
              <a:t>（如</a:t>
            </a:r>
            <a:r>
              <a:rPr lang="en-US" altLang="zh-CN" sz="2400" dirty="0"/>
              <a:t>SP500</a:t>
            </a:r>
            <a:r>
              <a:rPr lang="zh-CN" altLang="en-US" sz="2400" dirty="0"/>
              <a:t>：仅允许</a:t>
            </a:r>
            <a:r>
              <a:rPr lang="en-US" altLang="zh-CN" sz="2400" dirty="0"/>
              <a:t>500nm</a:t>
            </a:r>
            <a:r>
              <a:rPr lang="zh-CN" altLang="en-US" sz="2400" dirty="0"/>
              <a:t>以下的光通过）、带通滤片</a:t>
            </a:r>
            <a:r>
              <a:rPr lang="en-US" altLang="zh-CN" sz="2400" dirty="0"/>
              <a:t>BP</a:t>
            </a:r>
            <a:r>
              <a:rPr lang="zh-CN" altLang="en-US" sz="2400" dirty="0"/>
              <a:t>（如</a:t>
            </a:r>
            <a:r>
              <a:rPr lang="en-US" altLang="zh-CN" sz="2400" dirty="0"/>
              <a:t>BP500/50</a:t>
            </a:r>
            <a:r>
              <a:rPr lang="zh-CN" altLang="en-US" sz="2400" dirty="0"/>
              <a:t>：允许通过波长范围为</a:t>
            </a:r>
            <a:r>
              <a:rPr lang="en-US" altLang="zh-CN" sz="2400" dirty="0"/>
              <a:t>475nm~525nm</a:t>
            </a:r>
            <a:r>
              <a:rPr lang="zh-CN" altLang="en-US" sz="2400" dirty="0"/>
              <a:t>）。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80086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2334422" y="234445"/>
            <a:ext cx="7523156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信号检测、存储系统及显示分析系统</a:t>
            </a:r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 flipV="1">
            <a:off x="0" y="483658"/>
            <a:ext cx="2133704" cy="1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 flipV="1">
            <a:off x="9042323" y="483657"/>
            <a:ext cx="3149677" cy="0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0699837-CA82-4193-A2FF-9474E68F9A1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302"/>
            <a:ext cx="9042323" cy="60946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472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8844745" y="798678"/>
            <a:ext cx="3347255" cy="565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</a:t>
            </a:r>
            <a:r>
              <a:rPr lang="zh-CN" altLang="en-US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）散射光信号：散射光分为前向角散射（</a:t>
            </a:r>
            <a:r>
              <a:rPr lang="en-US" altLang="zh-CN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FSC</a:t>
            </a:r>
            <a:r>
              <a:rPr lang="zh-CN" altLang="en-US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）（</a:t>
            </a:r>
            <a:r>
              <a:rPr lang="zh-CN" altLang="en-US" sz="1867" b="1" dirty="0">
                <a:solidFill>
                  <a:srgbClr val="FF0000"/>
                </a:solidFill>
                <a:latin typeface="+mn-ea"/>
              </a:rPr>
              <a:t>代表细胞体积的大小</a:t>
            </a:r>
            <a:r>
              <a:rPr lang="zh-CN" altLang="en-US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：可以排除样品中的各种碎片及鞘液中的小颗粒，以避免对被测细胞的干扰）和侧向角散射（</a:t>
            </a:r>
            <a:r>
              <a:rPr lang="en-US" altLang="zh-CN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SSC</a:t>
            </a:r>
            <a:r>
              <a:rPr lang="zh-CN" altLang="en-US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）（</a:t>
            </a:r>
            <a:r>
              <a:rPr lang="zh-CN" altLang="en-US" sz="1867" b="1" dirty="0">
                <a:solidFill>
                  <a:srgbClr val="FF0000"/>
                </a:solidFill>
                <a:latin typeface="+mn-ea"/>
              </a:rPr>
              <a:t>代表细胞内容物的多少</a:t>
            </a:r>
            <a:r>
              <a:rPr lang="zh-CN" altLang="en-US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（密度）：可提供有关细胞内精细结构和颗粒性质的信息），散射光不依赖任何细胞样品的制备技术（如：染色）</a:t>
            </a:r>
            <a:endParaRPr lang="en-US" altLang="zh-CN" sz="1867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2</a:t>
            </a:r>
            <a:r>
              <a:rPr lang="zh-CN" altLang="en-US" sz="1867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）荧光信号：分为细胞自发荧光与激光激发荧光。</a:t>
            </a:r>
            <a:endParaRPr lang="en-US" altLang="zh-CN" sz="1867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3094964" y="265197"/>
            <a:ext cx="5929828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6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信号检测</a:t>
            </a:r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、存储系统及显示分析系统</a:t>
            </a:r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 flipV="1">
            <a:off x="-1" y="483657"/>
            <a:ext cx="3094964" cy="1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>
            <a:off x="9245517" y="483657"/>
            <a:ext cx="2946483" cy="1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7B80DA-86C6-42AC-8DC8-AC80377CE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17138"/>
            <a:ext cx="8889367" cy="583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0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1" grpId="0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3149678" y="216916"/>
            <a:ext cx="8028665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6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信号检测</a:t>
            </a:r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、存储系统及显示分析系统</a:t>
            </a:r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 flipV="1">
            <a:off x="0" y="483657"/>
            <a:ext cx="3048080" cy="1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 flipV="1">
            <a:off x="9753504" y="483657"/>
            <a:ext cx="2438496" cy="0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A5ECD9-61D1-4AEB-902B-927C615C9AB4}"/>
              </a:ext>
            </a:extLst>
          </p:cNvPr>
          <p:cNvSpPr txBox="1"/>
          <p:nvPr/>
        </p:nvSpPr>
        <p:spPr>
          <a:xfrm>
            <a:off x="6788549" y="1905040"/>
            <a:ext cx="54034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488nm</a:t>
            </a:r>
            <a:r>
              <a:rPr lang="zh-CN" altLang="en-US" sz="2400" dirty="0"/>
              <a:t>蓝色激光激发：</a:t>
            </a:r>
            <a:endParaRPr lang="en-US" altLang="zh-CN" sz="2400" dirty="0"/>
          </a:p>
          <a:p>
            <a:br>
              <a:rPr lang="en-US" altLang="zh-CN" sz="2400" dirty="0"/>
            </a:br>
            <a:r>
              <a:rPr lang="en-US" altLang="zh-CN" sz="2400" dirty="0"/>
              <a:t>FITC(</a:t>
            </a:r>
            <a:r>
              <a:rPr lang="zh-CN" altLang="en-US" sz="2400" dirty="0"/>
              <a:t>异硫氰酸荧光素</a:t>
            </a:r>
            <a:r>
              <a:rPr lang="en-US" altLang="zh-CN" sz="2400" dirty="0"/>
              <a:t>)</a:t>
            </a:r>
            <a:r>
              <a:rPr lang="zh-CN" altLang="en-US" sz="2400" dirty="0"/>
              <a:t>：绿色 </a:t>
            </a:r>
            <a:r>
              <a:rPr lang="en-US" altLang="zh-CN" sz="2400" dirty="0"/>
              <a:t>530nm</a:t>
            </a:r>
          </a:p>
          <a:p>
            <a:endParaRPr lang="en-US" altLang="zh-CN" sz="2400" dirty="0"/>
          </a:p>
          <a:p>
            <a:r>
              <a:rPr lang="en-US" altLang="zh-CN" sz="2400" dirty="0" err="1"/>
              <a:t>PerCP</a:t>
            </a:r>
            <a:r>
              <a:rPr lang="en-US" altLang="zh-CN" sz="2400" dirty="0"/>
              <a:t>(</a:t>
            </a:r>
            <a:r>
              <a:rPr lang="zh-CN" altLang="en-US" sz="2400" dirty="0"/>
              <a:t>多甲藻黄素叶绿素蛋白</a:t>
            </a:r>
            <a:r>
              <a:rPr lang="en-US" altLang="zh-CN" sz="2400" dirty="0"/>
              <a:t>)</a:t>
            </a:r>
            <a:r>
              <a:rPr lang="zh-CN" altLang="en-US" sz="2400" dirty="0"/>
              <a:t>：红色 </a:t>
            </a:r>
            <a:r>
              <a:rPr lang="en-US" altLang="zh-CN" sz="2400" dirty="0"/>
              <a:t>665nm</a:t>
            </a:r>
          </a:p>
          <a:p>
            <a:endParaRPr lang="en-US" altLang="zh-CN" sz="2400" dirty="0"/>
          </a:p>
          <a:p>
            <a:r>
              <a:rPr lang="en-US" altLang="zh-CN" sz="2400" dirty="0"/>
              <a:t>PE(</a:t>
            </a:r>
            <a:r>
              <a:rPr lang="zh-CN" altLang="en-US" sz="2400" dirty="0"/>
              <a:t>藻红蛋白</a:t>
            </a:r>
            <a:r>
              <a:rPr lang="en-US" altLang="zh-CN" sz="2400" dirty="0"/>
              <a:t>)</a:t>
            </a:r>
            <a:r>
              <a:rPr lang="zh-CN" altLang="en-US" sz="2400" dirty="0"/>
              <a:t>：橙黄色 </a:t>
            </a:r>
            <a:r>
              <a:rPr lang="en-US" altLang="zh-CN" sz="2400" dirty="0"/>
              <a:t>575nm</a:t>
            </a:r>
            <a:endParaRPr lang="zh-CN" altLang="en-US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44E3D3-2DD3-4E19-ACC0-7C56CD91F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05041"/>
            <a:ext cx="6755556" cy="314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1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2334422" y="234445"/>
            <a:ext cx="7523156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6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信号检测</a:t>
            </a:r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、存储系统及显示分析系统</a:t>
            </a:r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 flipV="1">
            <a:off x="0" y="483658"/>
            <a:ext cx="2133704" cy="1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 flipV="1">
            <a:off x="9042323" y="483657"/>
            <a:ext cx="3149677" cy="0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8F22F9-D2B0-4CBB-9337-4E6416229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" y="1409953"/>
            <a:ext cx="6006349" cy="40380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11A3E7C-F990-4D15-98BC-B74DF9140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271" y="1905051"/>
            <a:ext cx="6172447" cy="357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3"/>
          <p:cNvSpPr>
            <a:spLocks noChangeArrowheads="1"/>
          </p:cNvSpPr>
          <p:nvPr/>
        </p:nvSpPr>
        <p:spPr bwMode="auto">
          <a:xfrm>
            <a:off x="0" y="1059"/>
            <a:ext cx="3962456" cy="6855884"/>
          </a:xfrm>
          <a:prstGeom prst="rect">
            <a:avLst/>
          </a:prstGeom>
          <a:solidFill>
            <a:srgbClr val="1848C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5141" name="Line 29"/>
          <p:cNvSpPr>
            <a:spLocks noChangeShapeType="1"/>
          </p:cNvSpPr>
          <p:nvPr/>
        </p:nvSpPr>
        <p:spPr bwMode="auto">
          <a:xfrm>
            <a:off x="508147" y="2718864"/>
            <a:ext cx="3048000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144" name="Line 32"/>
          <p:cNvSpPr>
            <a:spLocks noChangeShapeType="1"/>
          </p:cNvSpPr>
          <p:nvPr/>
        </p:nvSpPr>
        <p:spPr bwMode="auto">
          <a:xfrm>
            <a:off x="508147" y="3775081"/>
            <a:ext cx="3048000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3" name="TextBox 32"/>
          <p:cNvSpPr txBox="1"/>
          <p:nvPr/>
        </p:nvSpPr>
        <p:spPr>
          <a:xfrm>
            <a:off x="508147" y="2717819"/>
            <a:ext cx="1622560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733" dirty="0"/>
              <a:t>目录页</a:t>
            </a:r>
          </a:p>
        </p:txBody>
      </p:sp>
      <p:sp>
        <p:nvSpPr>
          <p:cNvPr id="34" name="TextBox 33"/>
          <p:cNvSpPr txBox="1"/>
          <p:nvPr/>
        </p:nvSpPr>
        <p:spPr>
          <a:xfrm rot="21560070">
            <a:off x="510908" y="3311225"/>
            <a:ext cx="2989081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US" altLang="zh-CN" sz="1867" b="1" dirty="0">
                <a:solidFill>
                  <a:schemeClr val="bg1"/>
                </a:solidFill>
              </a:rPr>
              <a:t>CONTENTS   PAGE 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5588016" y="2574459"/>
            <a:ext cx="622756" cy="618845"/>
            <a:chOff x="4965079" y="546100"/>
            <a:chExt cx="584697" cy="581025"/>
          </a:xfrm>
        </p:grpSpPr>
        <p:sp>
          <p:nvSpPr>
            <p:cNvPr id="29" name="Oval 6"/>
            <p:cNvSpPr>
              <a:spLocks noChangeArrowheads="1"/>
            </p:cNvSpPr>
            <p:nvPr/>
          </p:nvSpPr>
          <p:spPr bwMode="auto">
            <a:xfrm>
              <a:off x="4968752" y="546100"/>
              <a:ext cx="581024" cy="581025"/>
            </a:xfrm>
            <a:prstGeom prst="ellipse">
              <a:avLst/>
            </a:prstGeom>
            <a:solidFill>
              <a:srgbClr val="1848C0"/>
            </a:solidFill>
            <a:ln w="12700">
              <a:noFill/>
              <a:round/>
            </a:ln>
          </p:spPr>
          <p:txBody>
            <a:bodyPr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0" name="Text Box 24"/>
            <p:cNvSpPr txBox="1">
              <a:spLocks noChangeArrowheads="1"/>
            </p:cNvSpPr>
            <p:nvPr/>
          </p:nvSpPr>
          <p:spPr bwMode="auto">
            <a:xfrm>
              <a:off x="4965079" y="586175"/>
              <a:ext cx="531580" cy="472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667" b="1" dirty="0">
                  <a:solidFill>
                    <a:schemeClr val="bg1"/>
                  </a:solidFill>
                </a:rPr>
                <a:t>0</a:t>
              </a:r>
              <a:r>
                <a:rPr lang="en-US" altLang="zh-CN" sz="2667" b="1" dirty="0">
                  <a:solidFill>
                    <a:schemeClr val="bg1"/>
                  </a:solidFill>
                </a:rPr>
                <a:t>2</a:t>
              </a:r>
              <a:endParaRPr lang="zh-CN" altLang="zh-CN" sz="2667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405774" y="2658179"/>
            <a:ext cx="4851103" cy="4205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133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流式细胞仪的构造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5588016" y="3487512"/>
            <a:ext cx="622756" cy="618845"/>
            <a:chOff x="4965079" y="546100"/>
            <a:chExt cx="584697" cy="581025"/>
          </a:xfrm>
        </p:grpSpPr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4968752" y="546100"/>
              <a:ext cx="581024" cy="581025"/>
            </a:xfrm>
            <a:prstGeom prst="ellipse">
              <a:avLst/>
            </a:prstGeom>
            <a:solidFill>
              <a:srgbClr val="1848C0"/>
            </a:solidFill>
            <a:ln w="12700">
              <a:noFill/>
              <a:round/>
            </a:ln>
          </p:spPr>
          <p:txBody>
            <a:bodyPr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5" name="Text Box 24"/>
            <p:cNvSpPr txBox="1">
              <a:spLocks noChangeArrowheads="1"/>
            </p:cNvSpPr>
            <p:nvPr/>
          </p:nvSpPr>
          <p:spPr bwMode="auto">
            <a:xfrm>
              <a:off x="4965079" y="586175"/>
              <a:ext cx="531580" cy="472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667" b="1" dirty="0">
                  <a:solidFill>
                    <a:schemeClr val="bg1"/>
                  </a:solidFill>
                </a:rPr>
                <a:t>03</a:t>
              </a:r>
              <a:endParaRPr lang="zh-CN" altLang="zh-CN" sz="2667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6405774" y="3571232"/>
            <a:ext cx="4851103" cy="4205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133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流式细胞仪的工作原理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5588016" y="4448718"/>
            <a:ext cx="622756" cy="618845"/>
            <a:chOff x="4965079" y="546100"/>
            <a:chExt cx="584697" cy="581025"/>
          </a:xfrm>
        </p:grpSpPr>
        <p:sp>
          <p:nvSpPr>
            <p:cNvPr id="48" name="Oval 6"/>
            <p:cNvSpPr>
              <a:spLocks noChangeArrowheads="1"/>
            </p:cNvSpPr>
            <p:nvPr/>
          </p:nvSpPr>
          <p:spPr bwMode="auto">
            <a:xfrm>
              <a:off x="4968752" y="546100"/>
              <a:ext cx="581024" cy="581025"/>
            </a:xfrm>
            <a:prstGeom prst="ellipse">
              <a:avLst/>
            </a:prstGeom>
            <a:solidFill>
              <a:srgbClr val="1848C0"/>
            </a:solidFill>
            <a:ln w="12700">
              <a:noFill/>
              <a:round/>
            </a:ln>
          </p:spPr>
          <p:txBody>
            <a:bodyPr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9" name="Text Box 24"/>
            <p:cNvSpPr txBox="1">
              <a:spLocks noChangeArrowheads="1"/>
            </p:cNvSpPr>
            <p:nvPr/>
          </p:nvSpPr>
          <p:spPr bwMode="auto">
            <a:xfrm>
              <a:off x="4965079" y="586175"/>
              <a:ext cx="531580" cy="472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667" b="1" dirty="0">
                  <a:solidFill>
                    <a:schemeClr val="bg1"/>
                  </a:solidFill>
                </a:rPr>
                <a:t>0</a:t>
              </a:r>
              <a:r>
                <a:rPr lang="en-US" altLang="zh-CN" sz="2667" b="1" dirty="0">
                  <a:solidFill>
                    <a:schemeClr val="bg1"/>
                  </a:solidFill>
                </a:rPr>
                <a:t>4</a:t>
              </a:r>
              <a:endParaRPr lang="zh-CN" altLang="zh-CN" sz="2667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6405774" y="4532437"/>
            <a:ext cx="4851103" cy="4205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133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流式细胞仪的应用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CF0DE98-448E-4CA4-AACA-0329344A7099}"/>
              </a:ext>
            </a:extLst>
          </p:cNvPr>
          <p:cNvGrpSpPr/>
          <p:nvPr/>
        </p:nvGrpSpPr>
        <p:grpSpPr>
          <a:xfrm>
            <a:off x="5588016" y="1696974"/>
            <a:ext cx="622756" cy="618845"/>
            <a:chOff x="4965079" y="546100"/>
            <a:chExt cx="584697" cy="581025"/>
          </a:xfrm>
        </p:grpSpPr>
        <p:sp>
          <p:nvSpPr>
            <p:cNvPr id="23" name="Oval 6">
              <a:extLst>
                <a:ext uri="{FF2B5EF4-FFF2-40B4-BE49-F238E27FC236}">
                  <a16:creationId xmlns:a16="http://schemas.microsoft.com/office/drawing/2014/main" id="{576FCD23-AEBA-4C10-8977-B55F95003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8752" y="546100"/>
              <a:ext cx="581024" cy="581025"/>
            </a:xfrm>
            <a:prstGeom prst="ellipse">
              <a:avLst/>
            </a:prstGeom>
            <a:solidFill>
              <a:srgbClr val="1848C0"/>
            </a:solidFill>
            <a:ln w="12700">
              <a:noFill/>
              <a:round/>
            </a:ln>
          </p:spPr>
          <p:txBody>
            <a:bodyPr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4" name="Text Box 24">
              <a:extLst>
                <a:ext uri="{FF2B5EF4-FFF2-40B4-BE49-F238E27FC236}">
                  <a16:creationId xmlns:a16="http://schemas.microsoft.com/office/drawing/2014/main" id="{5C97FCA2-5747-4EA9-A822-1878CA96B0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5079" y="586175"/>
              <a:ext cx="531580" cy="472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667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sp>
        <p:nvSpPr>
          <p:cNvPr id="25" name="TextBox 30">
            <a:extLst>
              <a:ext uri="{FF2B5EF4-FFF2-40B4-BE49-F238E27FC236}">
                <a16:creationId xmlns:a16="http://schemas.microsoft.com/office/drawing/2014/main" id="{3E47C8F7-0CDE-4BED-8B42-5FE4836F90BD}"/>
              </a:ext>
            </a:extLst>
          </p:cNvPr>
          <p:cNvSpPr txBox="1"/>
          <p:nvPr/>
        </p:nvSpPr>
        <p:spPr>
          <a:xfrm>
            <a:off x="6405774" y="1780693"/>
            <a:ext cx="4851103" cy="4205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133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流式细胞仪的细胞染色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"/>
                            </p:stCondLst>
                            <p:childTnLst>
                              <p:par>
                                <p:cTn id="24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animBg="1"/>
      <p:bldP spid="5141" grpId="0" animBg="1"/>
      <p:bldP spid="5144" grpId="0" animBg="1"/>
      <p:bldP spid="33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2334422" y="234445"/>
            <a:ext cx="7523156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6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信号检测</a:t>
            </a:r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、存储系统及显示分析系统</a:t>
            </a:r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 flipV="1">
            <a:off x="0" y="483658"/>
            <a:ext cx="2133704" cy="1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 flipV="1">
            <a:off x="9042323" y="483657"/>
            <a:ext cx="3149677" cy="0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15680F-7669-4A8C-A120-54265EFF8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8235"/>
            <a:ext cx="6234920" cy="320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A5ECD9-61D1-4AEB-902B-927C615C9AB4}"/>
              </a:ext>
            </a:extLst>
          </p:cNvPr>
          <p:cNvSpPr txBox="1"/>
          <p:nvPr/>
        </p:nvSpPr>
        <p:spPr>
          <a:xfrm>
            <a:off x="7111974" y="1905041"/>
            <a:ext cx="31496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+mn-ea"/>
              </a:rPr>
              <a:t>阈值</a:t>
            </a:r>
            <a:endParaRPr lang="en-US" altLang="zh-CN" sz="2400" b="1" dirty="0">
              <a:latin typeface="+mn-ea"/>
            </a:endParaRPr>
          </a:p>
          <a:p>
            <a:r>
              <a:rPr lang="zh-CN" altLang="en-US" sz="2400" dirty="0"/>
              <a:t>       阈值用来定义能被光电倍增管识别的最小或最大信号强度，低于阈值下限或者高于阈值上限的信号将不被光电倍增管</a:t>
            </a:r>
            <a:r>
              <a:rPr lang="en-US" altLang="zh-CN" sz="2400" dirty="0"/>
              <a:t>(PMT)</a:t>
            </a:r>
            <a:r>
              <a:rPr lang="zh-CN" altLang="en-US" sz="2400" dirty="0"/>
              <a:t>识别，也不再图形中显示。</a:t>
            </a:r>
            <a:r>
              <a:rPr lang="en-US" altLang="zh-CN" sz="2400" dirty="0"/>
              <a:t>(</a:t>
            </a:r>
            <a:r>
              <a:rPr lang="zh-CN" altLang="en-US" sz="2400" dirty="0"/>
              <a:t>能够排除杂质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9745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2334422" y="234445"/>
            <a:ext cx="7523156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信号检测、</a:t>
            </a:r>
            <a:r>
              <a:rPr lang="zh-CN" altLang="en-US" sz="26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存储系统</a:t>
            </a:r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及显示分析系统</a:t>
            </a:r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 flipV="1">
            <a:off x="0" y="483658"/>
            <a:ext cx="2133704" cy="1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 flipV="1">
            <a:off x="9042323" y="483657"/>
            <a:ext cx="3149677" cy="0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A5ECD9-61D1-4AEB-902B-927C615C9AB4}"/>
              </a:ext>
            </a:extLst>
          </p:cNvPr>
          <p:cNvSpPr txBox="1"/>
          <p:nvPr/>
        </p:nvSpPr>
        <p:spPr>
          <a:xfrm>
            <a:off x="8563778" y="3543515"/>
            <a:ext cx="3149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显示每个细胞的三种光学信号（</a:t>
            </a:r>
            <a:r>
              <a:rPr lang="en-US" altLang="zh-CN" sz="2400" dirty="0"/>
              <a:t>nm</a:t>
            </a:r>
            <a:r>
              <a:rPr lang="zh-CN" altLang="en-US" sz="2400" dirty="0"/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A9196E-F2E0-4BAC-9536-10C573237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49" y="1091865"/>
            <a:ext cx="8584127" cy="57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3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2334422" y="234445"/>
            <a:ext cx="7523156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信号检测、存储系统及</a:t>
            </a:r>
            <a:r>
              <a:rPr lang="zh-CN" altLang="en-US" sz="26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显示分析系统</a:t>
            </a:r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 flipV="1">
            <a:off x="0" y="483658"/>
            <a:ext cx="2133704" cy="1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 flipV="1">
            <a:off x="9042323" y="483657"/>
            <a:ext cx="3149677" cy="0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71178C-B94A-4D38-B493-05CB2AB09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98683"/>
            <a:ext cx="12419919" cy="53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2334422" y="234445"/>
            <a:ext cx="7523156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信号检测、存储系统及</a:t>
            </a:r>
            <a:r>
              <a:rPr lang="zh-CN" altLang="en-US" sz="26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显示分析系统</a:t>
            </a:r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 flipV="1">
            <a:off x="0" y="483658"/>
            <a:ext cx="2133704" cy="1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 flipV="1">
            <a:off x="9042323" y="483657"/>
            <a:ext cx="3149677" cy="0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6775E6-1B65-4E46-8727-C95BD758A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9467"/>
            <a:ext cx="4368845" cy="54074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57D8FA2-8547-4282-987F-2D80D8A00E1A}"/>
              </a:ext>
            </a:extLst>
          </p:cNvPr>
          <p:cNvSpPr txBox="1"/>
          <p:nvPr/>
        </p:nvSpPr>
        <p:spPr>
          <a:xfrm>
            <a:off x="4775237" y="2444115"/>
            <a:ext cx="6095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（用于单参数分析）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X</a:t>
            </a:r>
            <a:r>
              <a:rPr lang="zh-CN" altLang="en-US" sz="2400" dirty="0"/>
              <a:t>轴：表示光强度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Y</a:t>
            </a:r>
            <a:r>
              <a:rPr lang="zh-CN" altLang="en-US" sz="2400" dirty="0"/>
              <a:t>轴：表示数量累计</a:t>
            </a:r>
          </a:p>
        </p:txBody>
      </p:sp>
    </p:spTree>
    <p:extLst>
      <p:ext uri="{BB962C8B-B14F-4D97-AF65-F5344CB8AC3E}">
        <p14:creationId xmlns:p14="http://schemas.microsoft.com/office/powerpoint/2010/main" val="169924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2334422" y="234445"/>
            <a:ext cx="7523156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信号检测、存储系统及</a:t>
            </a:r>
            <a:r>
              <a:rPr lang="zh-CN" altLang="en-US" sz="26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显示分析系统</a:t>
            </a:r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 flipV="1">
            <a:off x="0" y="483658"/>
            <a:ext cx="2133704" cy="1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 flipV="1">
            <a:off x="9042323" y="483657"/>
            <a:ext cx="3149677" cy="0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60A21E-5CB8-4B8E-8E4D-3ED0C00130C4}"/>
              </a:ext>
            </a:extLst>
          </p:cNvPr>
          <p:cNvSpPr txBox="1"/>
          <p:nvPr/>
        </p:nvSpPr>
        <p:spPr>
          <a:xfrm>
            <a:off x="8534336" y="2444115"/>
            <a:ext cx="31496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（用于双参数分析）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X</a:t>
            </a:r>
            <a:r>
              <a:rPr lang="zh-CN" altLang="en-US" sz="2400" dirty="0"/>
              <a:t>轴：表示光强度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Y</a:t>
            </a:r>
            <a:r>
              <a:rPr lang="zh-CN" altLang="en-US" sz="2400" dirty="0"/>
              <a:t>轴：表示光强度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Z</a:t>
            </a:r>
            <a:r>
              <a:rPr lang="zh-CN" altLang="en-US" sz="2400" dirty="0"/>
              <a:t>轴：表示数量累计</a:t>
            </a:r>
            <a:endParaRPr lang="en-US" altLang="zh-CN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76F3C3-8176-4630-A0F3-EA35E2891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01848"/>
            <a:ext cx="8063097" cy="515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1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36070" y="2269403"/>
            <a:ext cx="5748028" cy="2207671"/>
          </a:xfrm>
          <a:prstGeom prst="rect">
            <a:avLst/>
          </a:prstGeom>
          <a:solidFill>
            <a:srgbClr val="1848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45032"/>
            <a:endParaRPr lang="zh-CN" altLang="en-US" sz="2267">
              <a:solidFill>
                <a:srgbClr val="1F497D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07969" y="2269403"/>
            <a:ext cx="383943" cy="2207671"/>
          </a:xfrm>
          <a:prstGeom prst="rect">
            <a:avLst/>
          </a:prstGeom>
          <a:solidFill>
            <a:srgbClr val="1848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323"/>
            <a:endParaRPr lang="zh-CN" altLang="en-US" sz="2267">
              <a:solidFill>
                <a:srgbClr val="1F497D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3246" y="2326798"/>
            <a:ext cx="221086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8323"/>
            <a:r>
              <a:rPr lang="en-US" altLang="zh-CN" sz="1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占位符 3"/>
          <p:cNvSpPr txBox="1"/>
          <p:nvPr/>
        </p:nvSpPr>
        <p:spPr>
          <a:xfrm>
            <a:off x="6384032" y="2300934"/>
            <a:ext cx="5581883" cy="575913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33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流式细胞仪的工作原理</a:t>
            </a:r>
          </a:p>
        </p:txBody>
      </p:sp>
      <p:sp>
        <p:nvSpPr>
          <p:cNvPr id="11" name="矩形 10"/>
          <p:cNvSpPr/>
          <p:nvPr/>
        </p:nvSpPr>
        <p:spPr>
          <a:xfrm>
            <a:off x="6384034" y="3046017"/>
            <a:ext cx="5376597" cy="60959"/>
          </a:xfrm>
          <a:prstGeom prst="rect">
            <a:avLst/>
          </a:prstGeom>
          <a:solidFill>
            <a:srgbClr val="1848C0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323"/>
            <a:endParaRPr lang="en-US" sz="2267">
              <a:solidFill>
                <a:srgbClr val="1F497D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45878" y="3046016"/>
            <a:ext cx="4796623" cy="1823728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2133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551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3554828" y="256864"/>
            <a:ext cx="5082344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流式细胞仪的工作原理</a:t>
            </a:r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 flipV="1">
            <a:off x="0" y="483657"/>
            <a:ext cx="2946483" cy="1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 flipV="1">
            <a:off x="8026349" y="483657"/>
            <a:ext cx="4165651" cy="0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0699837-CA82-4193-A2FF-9474E68F9A1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948"/>
            <a:ext cx="7416765" cy="49989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4CD9ACD-7682-4793-85D4-31D05B0F0D44}"/>
              </a:ext>
            </a:extLst>
          </p:cNvPr>
          <p:cNvSpPr txBox="1"/>
          <p:nvPr/>
        </p:nvSpPr>
        <p:spPr>
          <a:xfrm>
            <a:off x="7404727" y="719808"/>
            <a:ext cx="477523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    待测细胞被制备程单个细胞的悬液，经过特异性荧光染料染色后放入样品管中，在气体的压力下进入流动室。流动室内充满鞘液，在鞘液的约束下，细胞排成单列由流动室的喷嘴喷出，成为细胞液柱。液柱与入射的激光束垂直相交，相交点成为测量区。通过测量区的细胞被激发产生荧光。在与入射光束和液柱垂直的方向放置光学系统（透镜、光闸、滤片和检测器等）用以收集荧光信号。光电倍增管将收集的光信号转化为电信号再传输至计算机，计算机通过相应的软件将电信号模拟程图像。</a:t>
            </a:r>
          </a:p>
        </p:txBody>
      </p:sp>
    </p:spTree>
    <p:extLst>
      <p:ext uri="{BB962C8B-B14F-4D97-AF65-F5344CB8AC3E}">
        <p14:creationId xmlns:p14="http://schemas.microsoft.com/office/powerpoint/2010/main" val="308556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36070" y="2269403"/>
            <a:ext cx="5748028" cy="2207671"/>
          </a:xfrm>
          <a:prstGeom prst="rect">
            <a:avLst/>
          </a:prstGeom>
          <a:solidFill>
            <a:srgbClr val="1848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45032"/>
            <a:endParaRPr lang="zh-CN" altLang="en-US" sz="2267">
              <a:solidFill>
                <a:srgbClr val="1F497D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07969" y="2269403"/>
            <a:ext cx="383943" cy="2207671"/>
          </a:xfrm>
          <a:prstGeom prst="rect">
            <a:avLst/>
          </a:prstGeom>
          <a:solidFill>
            <a:srgbClr val="1848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323"/>
            <a:endParaRPr lang="zh-CN" altLang="en-US" sz="2267">
              <a:solidFill>
                <a:srgbClr val="1F497D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3246" y="2326798"/>
            <a:ext cx="221086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8323"/>
            <a:r>
              <a:rPr lang="en-US" altLang="zh-CN" sz="1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占位符 3"/>
          <p:cNvSpPr txBox="1"/>
          <p:nvPr/>
        </p:nvSpPr>
        <p:spPr>
          <a:xfrm>
            <a:off x="6384032" y="2300934"/>
            <a:ext cx="5581883" cy="575913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33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流式细胞仪的应用</a:t>
            </a:r>
          </a:p>
        </p:txBody>
      </p:sp>
      <p:sp>
        <p:nvSpPr>
          <p:cNvPr id="11" name="矩形 10"/>
          <p:cNvSpPr/>
          <p:nvPr/>
        </p:nvSpPr>
        <p:spPr>
          <a:xfrm>
            <a:off x="6384034" y="3046017"/>
            <a:ext cx="5376597" cy="60959"/>
          </a:xfrm>
          <a:prstGeom prst="rect">
            <a:avLst/>
          </a:prstGeom>
          <a:solidFill>
            <a:srgbClr val="1848C0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323"/>
            <a:endParaRPr lang="en-US" sz="2267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92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66AE0E7-1E57-4E54-A78C-E206602509B8}"/>
              </a:ext>
            </a:extLst>
          </p:cNvPr>
          <p:cNvGrpSpPr/>
          <p:nvPr/>
        </p:nvGrpSpPr>
        <p:grpSpPr>
          <a:xfrm>
            <a:off x="815415" y="1064780"/>
            <a:ext cx="9415264" cy="1070195"/>
            <a:chOff x="611562" y="1384878"/>
            <a:chExt cx="7061448" cy="802646"/>
          </a:xfrm>
        </p:grpSpPr>
        <p:sp>
          <p:nvSpPr>
            <p:cNvPr id="25" name="六边形 24"/>
            <p:cNvSpPr/>
            <p:nvPr/>
          </p:nvSpPr>
          <p:spPr>
            <a:xfrm rot="16200000">
              <a:off x="588110" y="1408330"/>
              <a:ext cx="797366" cy="750462"/>
            </a:xfrm>
            <a:prstGeom prst="hexagon">
              <a:avLst/>
            </a:prstGeom>
            <a:solidFill>
              <a:srgbClr val="1848C0"/>
            </a:solidFill>
            <a:ln w="1587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67798" y="1520184"/>
              <a:ext cx="619400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2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42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1475658" y="1547555"/>
              <a:ext cx="2020887" cy="34624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单细胞分析</a:t>
              </a:r>
              <a:endPara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3" name="六边形 32"/>
            <p:cNvSpPr/>
            <p:nvPr/>
          </p:nvSpPr>
          <p:spPr>
            <a:xfrm rot="16200000">
              <a:off x="4764575" y="1413610"/>
              <a:ext cx="797366" cy="750462"/>
            </a:xfrm>
            <a:prstGeom prst="hexagon">
              <a:avLst/>
            </a:prstGeom>
            <a:solidFill>
              <a:srgbClr val="1848C0"/>
            </a:solidFill>
            <a:ln w="1587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44263" y="1525464"/>
              <a:ext cx="619400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2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42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5652123" y="1552835"/>
              <a:ext cx="2020887" cy="34624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快速分析</a:t>
              </a:r>
              <a:endPara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047B7A6-0FC8-4E10-8A1E-9BA9CB8A8C0F}"/>
              </a:ext>
            </a:extLst>
          </p:cNvPr>
          <p:cNvGrpSpPr/>
          <p:nvPr/>
        </p:nvGrpSpPr>
        <p:grpSpPr>
          <a:xfrm>
            <a:off x="815415" y="3054679"/>
            <a:ext cx="9987028" cy="1070195"/>
            <a:chOff x="611561" y="3190357"/>
            <a:chExt cx="7490271" cy="802646"/>
          </a:xfrm>
        </p:grpSpPr>
        <p:sp>
          <p:nvSpPr>
            <p:cNvPr id="29" name="六边形 28"/>
            <p:cNvSpPr/>
            <p:nvPr/>
          </p:nvSpPr>
          <p:spPr>
            <a:xfrm rot="16200000">
              <a:off x="588109" y="3213809"/>
              <a:ext cx="797366" cy="750462"/>
            </a:xfrm>
            <a:prstGeom prst="hexagon">
              <a:avLst/>
            </a:prstGeom>
            <a:solidFill>
              <a:srgbClr val="1848C0"/>
            </a:solidFill>
            <a:ln w="1587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7797" y="3325663"/>
              <a:ext cx="619400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2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42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1475657" y="3353034"/>
              <a:ext cx="2020887" cy="34624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多参数相关测量</a:t>
              </a:r>
              <a:endPara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7" name="六边形 36"/>
            <p:cNvSpPr/>
            <p:nvPr/>
          </p:nvSpPr>
          <p:spPr>
            <a:xfrm rot="16200000">
              <a:off x="4764574" y="3219089"/>
              <a:ext cx="797366" cy="750462"/>
            </a:xfrm>
            <a:prstGeom prst="hexagon">
              <a:avLst/>
            </a:prstGeom>
            <a:solidFill>
              <a:srgbClr val="1848C0"/>
            </a:solidFill>
            <a:ln w="1587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844262" y="3330943"/>
              <a:ext cx="619400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2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42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5652122" y="3358314"/>
              <a:ext cx="244971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定性或定量分析细胞</a:t>
              </a:r>
              <a:endPara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4604994" y="258303"/>
            <a:ext cx="2916183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流式细胞仪的应用</a:t>
            </a:r>
            <a:endParaRPr lang="zh-CN" altLang="zh-CN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>
            <a:off x="0" y="483659"/>
            <a:ext cx="4599517" cy="0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>
            <a:off x="7871274" y="483659"/>
            <a:ext cx="4320727" cy="0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C6D8A7F-57B8-40D2-906D-6071455BB250}"/>
              </a:ext>
            </a:extLst>
          </p:cNvPr>
          <p:cNvGrpSpPr/>
          <p:nvPr/>
        </p:nvGrpSpPr>
        <p:grpSpPr>
          <a:xfrm>
            <a:off x="815415" y="4932939"/>
            <a:ext cx="9987028" cy="1070195"/>
            <a:chOff x="611561" y="3190357"/>
            <a:chExt cx="7490271" cy="802646"/>
          </a:xfrm>
        </p:grpSpPr>
        <p:sp>
          <p:nvSpPr>
            <p:cNvPr id="41" name="六边形 40">
              <a:extLst>
                <a:ext uri="{FF2B5EF4-FFF2-40B4-BE49-F238E27FC236}">
                  <a16:creationId xmlns:a16="http://schemas.microsoft.com/office/drawing/2014/main" id="{95F6C574-3EA7-47FD-A0EE-711EE11BAC31}"/>
                </a:ext>
              </a:extLst>
            </p:cNvPr>
            <p:cNvSpPr/>
            <p:nvPr/>
          </p:nvSpPr>
          <p:spPr>
            <a:xfrm rot="16200000">
              <a:off x="588109" y="3213809"/>
              <a:ext cx="797366" cy="750462"/>
            </a:xfrm>
            <a:prstGeom prst="hexagon">
              <a:avLst/>
            </a:prstGeom>
            <a:solidFill>
              <a:srgbClr val="1848C0"/>
            </a:solidFill>
            <a:ln w="1587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2" name="TextBox 29">
              <a:extLst>
                <a:ext uri="{FF2B5EF4-FFF2-40B4-BE49-F238E27FC236}">
                  <a16:creationId xmlns:a16="http://schemas.microsoft.com/office/drawing/2014/main" id="{65030CCD-FA6D-4339-A518-A68A4276C661}"/>
                </a:ext>
              </a:extLst>
            </p:cNvPr>
            <p:cNvSpPr txBox="1"/>
            <p:nvPr/>
          </p:nvSpPr>
          <p:spPr>
            <a:xfrm>
              <a:off x="667797" y="3325663"/>
              <a:ext cx="619400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2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42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E14CAC02-2F3C-4043-89FE-95F599D12BB4}"/>
                </a:ext>
              </a:extLst>
            </p:cNvPr>
            <p:cNvSpPr/>
            <p:nvPr/>
          </p:nvSpPr>
          <p:spPr bwMode="auto">
            <a:xfrm>
              <a:off x="1475657" y="3353034"/>
              <a:ext cx="2020887" cy="34624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统计学意义明显</a:t>
              </a:r>
              <a:endPara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5" name="六边形 44">
              <a:extLst>
                <a:ext uri="{FF2B5EF4-FFF2-40B4-BE49-F238E27FC236}">
                  <a16:creationId xmlns:a16="http://schemas.microsoft.com/office/drawing/2014/main" id="{F3103E10-52C2-440D-9783-38DE12F60596}"/>
                </a:ext>
              </a:extLst>
            </p:cNvPr>
            <p:cNvSpPr/>
            <p:nvPr/>
          </p:nvSpPr>
          <p:spPr>
            <a:xfrm rot="16200000">
              <a:off x="4764574" y="3219089"/>
              <a:ext cx="797366" cy="750462"/>
            </a:xfrm>
            <a:prstGeom prst="hexagon">
              <a:avLst/>
            </a:prstGeom>
            <a:solidFill>
              <a:srgbClr val="1848C0"/>
            </a:solidFill>
            <a:ln w="1587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6" name="TextBox 37">
              <a:extLst>
                <a:ext uri="{FF2B5EF4-FFF2-40B4-BE49-F238E27FC236}">
                  <a16:creationId xmlns:a16="http://schemas.microsoft.com/office/drawing/2014/main" id="{D7A9E8F3-064B-4BAC-A11F-23D8B675F49E}"/>
                </a:ext>
              </a:extLst>
            </p:cNvPr>
            <p:cNvSpPr txBox="1"/>
            <p:nvPr/>
          </p:nvSpPr>
          <p:spPr>
            <a:xfrm>
              <a:off x="4844262" y="3330943"/>
              <a:ext cx="619400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2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42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AD6D866-1BC2-4A5C-8EAD-26FDD68A642F}"/>
                </a:ext>
              </a:extLst>
            </p:cNvPr>
            <p:cNvSpPr/>
            <p:nvPr/>
          </p:nvSpPr>
          <p:spPr bwMode="auto">
            <a:xfrm>
              <a:off x="5652122" y="3358314"/>
              <a:ext cx="244971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分选</a:t>
              </a:r>
              <a:endPara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75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组合 182"/>
          <p:cNvGrpSpPr/>
          <p:nvPr/>
        </p:nvGrpSpPr>
        <p:grpSpPr>
          <a:xfrm flipH="1" flipV="1">
            <a:off x="-1448187" y="-2536833"/>
            <a:ext cx="6337409" cy="4423440"/>
            <a:chOff x="7174614" y="4856946"/>
            <a:chExt cx="6338876" cy="4424464"/>
          </a:xfrm>
        </p:grpSpPr>
        <p:sp>
          <p:nvSpPr>
            <p:cNvPr id="184" name="任意多边形 83"/>
            <p:cNvSpPr/>
            <p:nvPr/>
          </p:nvSpPr>
          <p:spPr bwMode="auto">
            <a:xfrm rot="16377237">
              <a:off x="10311463" y="4860180"/>
              <a:ext cx="3205262" cy="3198793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85" name="任意多边形 83"/>
            <p:cNvSpPr/>
            <p:nvPr/>
          </p:nvSpPr>
          <p:spPr bwMode="auto">
            <a:xfrm rot="16377237">
              <a:off x="7951590" y="5175010"/>
              <a:ext cx="3704812" cy="3697335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22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86" name="任意多边形 83"/>
            <p:cNvSpPr/>
            <p:nvPr/>
          </p:nvSpPr>
          <p:spPr bwMode="auto">
            <a:xfrm rot="16377237">
              <a:off x="7171380" y="6079382"/>
              <a:ext cx="3205262" cy="3198793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87" name="任意多边形 83"/>
            <p:cNvSpPr/>
            <p:nvPr/>
          </p:nvSpPr>
          <p:spPr bwMode="auto">
            <a:xfrm rot="17801937">
              <a:off x="9257697" y="4895516"/>
              <a:ext cx="3704812" cy="3697335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22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sp>
        <p:nvSpPr>
          <p:cNvPr id="104" name="TextBox 42"/>
          <p:cNvSpPr txBox="1"/>
          <p:nvPr/>
        </p:nvSpPr>
        <p:spPr>
          <a:xfrm>
            <a:off x="5966448" y="2544032"/>
            <a:ext cx="5863974" cy="160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99" b="1" spc="300" dirty="0" err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CyTOF</a:t>
            </a:r>
            <a:endParaRPr lang="en-US" altLang="zh-CN" sz="6599" b="1" spc="3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3199" b="1" spc="3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3199" b="1" spc="3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质谱流式细胞技术</a:t>
            </a:r>
            <a:r>
              <a:rPr lang="en-US" altLang="zh-CN" sz="3199" b="1" spc="3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564746" y="4629971"/>
            <a:ext cx="4447694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汇报人：王超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313667" y="4974667"/>
            <a:ext cx="6337409" cy="4423440"/>
            <a:chOff x="7174614" y="4856946"/>
            <a:chExt cx="6338876" cy="4424464"/>
          </a:xfrm>
        </p:grpSpPr>
        <p:sp>
          <p:nvSpPr>
            <p:cNvPr id="179" name="任意多边形 83"/>
            <p:cNvSpPr/>
            <p:nvPr/>
          </p:nvSpPr>
          <p:spPr bwMode="auto">
            <a:xfrm rot="16377237">
              <a:off x="10311463" y="4860180"/>
              <a:ext cx="3205262" cy="3198793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80" name="任意多边形 83"/>
            <p:cNvSpPr/>
            <p:nvPr/>
          </p:nvSpPr>
          <p:spPr bwMode="auto">
            <a:xfrm rot="16377237">
              <a:off x="7951590" y="5175010"/>
              <a:ext cx="3704812" cy="3697335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22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81" name="任意多边形 83"/>
            <p:cNvSpPr/>
            <p:nvPr/>
          </p:nvSpPr>
          <p:spPr bwMode="auto">
            <a:xfrm rot="16377237">
              <a:off x="7171380" y="6079382"/>
              <a:ext cx="3205262" cy="3198793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82" name="任意多边形 83"/>
            <p:cNvSpPr/>
            <p:nvPr/>
          </p:nvSpPr>
          <p:spPr bwMode="auto">
            <a:xfrm rot="17801937">
              <a:off x="9257697" y="4895516"/>
              <a:ext cx="3704812" cy="3697335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22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sp>
        <p:nvSpPr>
          <p:cNvPr id="168" name="任意多边形 83"/>
          <p:cNvSpPr/>
          <p:nvPr/>
        </p:nvSpPr>
        <p:spPr bwMode="auto">
          <a:xfrm rot="16377237">
            <a:off x="2880962" y="1525801"/>
            <a:ext cx="1623825" cy="162054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54" name="任意多边形 83"/>
          <p:cNvSpPr/>
          <p:nvPr/>
        </p:nvSpPr>
        <p:spPr bwMode="auto">
          <a:xfrm rot="16377237">
            <a:off x="3824139" y="3200171"/>
            <a:ext cx="1619548" cy="1616283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42" name="任意多边形 83"/>
          <p:cNvSpPr/>
          <p:nvPr/>
        </p:nvSpPr>
        <p:spPr bwMode="auto">
          <a:xfrm rot="16377237">
            <a:off x="1563356" y="2086286"/>
            <a:ext cx="1876904" cy="1873115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39" name="任意多边形 83"/>
          <p:cNvSpPr/>
          <p:nvPr/>
        </p:nvSpPr>
        <p:spPr bwMode="auto">
          <a:xfrm rot="16377237">
            <a:off x="2510258" y="2010354"/>
            <a:ext cx="2636769" cy="2631449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44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57" name="任意多边形 83"/>
          <p:cNvSpPr/>
          <p:nvPr/>
        </p:nvSpPr>
        <p:spPr bwMode="auto">
          <a:xfrm rot="5222763" flipH="1">
            <a:off x="4700493" y="1587147"/>
            <a:ext cx="390485" cy="38969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60" name="任意多边形 83"/>
          <p:cNvSpPr/>
          <p:nvPr/>
        </p:nvSpPr>
        <p:spPr bwMode="auto">
          <a:xfrm rot="16377237">
            <a:off x="5133376" y="2013918"/>
            <a:ext cx="461482" cy="460553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89" name="任意多边形 83"/>
          <p:cNvSpPr/>
          <p:nvPr/>
        </p:nvSpPr>
        <p:spPr bwMode="auto">
          <a:xfrm rot="16377237">
            <a:off x="2198560" y="3421570"/>
            <a:ext cx="1619548" cy="1616283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90" name="任意多边形 83"/>
          <p:cNvSpPr/>
          <p:nvPr/>
        </p:nvSpPr>
        <p:spPr bwMode="auto">
          <a:xfrm rot="5222763" flipH="1">
            <a:off x="2608439" y="5499451"/>
            <a:ext cx="390485" cy="38969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91" name="任意多边形 83"/>
          <p:cNvSpPr/>
          <p:nvPr/>
        </p:nvSpPr>
        <p:spPr bwMode="auto">
          <a:xfrm rot="16377237">
            <a:off x="1686935" y="4984815"/>
            <a:ext cx="461482" cy="460553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536526" y="2707010"/>
            <a:ext cx="2585729" cy="1261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99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endParaRPr lang="zh-CN" altLang="en-US" sz="7299" b="1" spc="-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92" name="组合 191"/>
          <p:cNvGrpSpPr/>
          <p:nvPr/>
        </p:nvGrpSpPr>
        <p:grpSpPr>
          <a:xfrm>
            <a:off x="9230641" y="2183705"/>
            <a:ext cx="1290404" cy="235696"/>
            <a:chOff x="8971447" y="2172617"/>
            <a:chExt cx="759125" cy="568897"/>
          </a:xfrm>
          <a:solidFill>
            <a:srgbClr val="00B0F0"/>
          </a:solidFill>
        </p:grpSpPr>
        <p:sp>
          <p:nvSpPr>
            <p:cNvPr id="193" name="矩形 192"/>
            <p:cNvSpPr/>
            <p:nvPr/>
          </p:nvSpPr>
          <p:spPr>
            <a:xfrm>
              <a:off x="8971447" y="2172617"/>
              <a:ext cx="238791" cy="5688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 193"/>
            <p:cNvSpPr/>
            <p:nvPr/>
          </p:nvSpPr>
          <p:spPr>
            <a:xfrm>
              <a:off x="9312857" y="2172617"/>
              <a:ext cx="107228" cy="568897"/>
            </a:xfrm>
            <a:prstGeom prst="rect">
              <a:avLst/>
            </a:prstGeom>
            <a:solidFill>
              <a:srgbClr val="FE9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194"/>
            <p:cNvSpPr/>
            <p:nvPr/>
          </p:nvSpPr>
          <p:spPr>
            <a:xfrm>
              <a:off x="9522704" y="2172617"/>
              <a:ext cx="67464" cy="56889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9692788" y="2172617"/>
              <a:ext cx="37784" cy="568897"/>
            </a:xfrm>
            <a:prstGeom prst="rect">
              <a:avLst/>
            </a:prstGeom>
            <a:solidFill>
              <a:srgbClr val="FE9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376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225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25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25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25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25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325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25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75"/>
                            </p:stCondLst>
                            <p:childTnLst>
                              <p:par>
                                <p:cTn id="6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25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725"/>
                            </p:stCondLst>
                            <p:childTnLst>
                              <p:par>
                                <p:cTn id="7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25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58" grpId="0"/>
      <p:bldP spid="168" grpId="0" animBg="1"/>
      <p:bldP spid="154" grpId="0" animBg="1"/>
      <p:bldP spid="142" grpId="0" animBg="1"/>
      <p:bldP spid="139" grpId="0" animBg="1"/>
      <p:bldP spid="157" grpId="0" animBg="1"/>
      <p:bldP spid="160" grpId="0" animBg="1"/>
      <p:bldP spid="189" grpId="0" animBg="1"/>
      <p:bldP spid="190" grpId="0" animBg="1"/>
      <p:bldP spid="191" grpId="0" animBg="1"/>
      <p:bldP spid="1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6070" y="2269403"/>
            <a:ext cx="5748028" cy="2207671"/>
          </a:xfrm>
          <a:prstGeom prst="rect">
            <a:avLst/>
          </a:prstGeom>
          <a:solidFill>
            <a:srgbClr val="1848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45032"/>
            <a:endParaRPr lang="zh-CN" altLang="en-US" sz="2267">
              <a:solidFill>
                <a:srgbClr val="1F497D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07969" y="2269403"/>
            <a:ext cx="383943" cy="2207671"/>
          </a:xfrm>
          <a:prstGeom prst="rect">
            <a:avLst/>
          </a:prstGeom>
          <a:solidFill>
            <a:srgbClr val="1848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323"/>
            <a:endParaRPr lang="zh-CN" altLang="en-US" sz="2267">
              <a:solidFill>
                <a:srgbClr val="1F497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73246" y="2326798"/>
            <a:ext cx="221086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218323"/>
            <a:r>
              <a:rPr lang="en-US" altLang="zh-CN" sz="1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占位符 3"/>
          <p:cNvSpPr txBox="1"/>
          <p:nvPr/>
        </p:nvSpPr>
        <p:spPr>
          <a:xfrm>
            <a:off x="6384032" y="2300934"/>
            <a:ext cx="5581883" cy="575913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b="1" kern="1200">
                <a:solidFill>
                  <a:srgbClr val="56762C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33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流式细胞仪的细胞染色</a:t>
            </a:r>
          </a:p>
        </p:txBody>
      </p:sp>
      <p:sp>
        <p:nvSpPr>
          <p:cNvPr id="14" name="矩形 13"/>
          <p:cNvSpPr/>
          <p:nvPr/>
        </p:nvSpPr>
        <p:spPr>
          <a:xfrm>
            <a:off x="6384034" y="3046017"/>
            <a:ext cx="5376597" cy="60959"/>
          </a:xfrm>
          <a:prstGeom prst="rect">
            <a:avLst/>
          </a:prstGeom>
          <a:solidFill>
            <a:srgbClr val="1848C0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323"/>
            <a:endParaRPr lang="en-US" sz="2267">
              <a:solidFill>
                <a:srgbClr val="1F497D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84032" y="3130860"/>
            <a:ext cx="5376597" cy="2298611"/>
          </a:xfrm>
          <a:prstGeom prst="rect">
            <a:avLst/>
          </a:prstGeom>
        </p:spPr>
        <p:txBody>
          <a:bodyPr vert="horz" lIns="121888" tIns="60944" rIns="121888" bIns="60944" rtlCol="0" anchor="ctr">
            <a:no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endParaRPr lang="zh-CN" altLang="en-US" sz="2133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 animBg="1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0"/>
          <p:cNvSpPr>
            <a:spLocks noChangeArrowheads="1"/>
          </p:cNvSpPr>
          <p:nvPr/>
        </p:nvSpPr>
        <p:spPr bwMode="auto">
          <a:xfrm>
            <a:off x="1852574" y="341794"/>
            <a:ext cx="851318" cy="49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599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目录</a:t>
            </a:r>
            <a:endParaRPr lang="zh-CN" altLang="en-US" sz="2599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05" y="542798"/>
            <a:ext cx="12187592" cy="53170"/>
            <a:chOff x="0" y="542924"/>
            <a:chExt cx="12190413" cy="53182"/>
          </a:xfrm>
        </p:grpSpPr>
        <p:sp>
          <p:nvSpPr>
            <p:cNvPr id="5" name="圆角矩形 39"/>
            <p:cNvSpPr>
              <a:spLocks noChangeArrowheads="1"/>
            </p:cNvSpPr>
            <p:nvPr/>
          </p:nvSpPr>
          <p:spPr bwMode="auto">
            <a:xfrm>
              <a:off x="4184680" y="542925"/>
              <a:ext cx="8005733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6" name="圆角矩形 39"/>
            <p:cNvSpPr>
              <a:spLocks noChangeArrowheads="1"/>
            </p:cNvSpPr>
            <p:nvPr/>
          </p:nvSpPr>
          <p:spPr bwMode="auto">
            <a:xfrm>
              <a:off x="0" y="542924"/>
              <a:ext cx="762000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2676" y="218186"/>
            <a:ext cx="1201012" cy="755563"/>
            <a:chOff x="6404855" y="1211527"/>
            <a:chExt cx="1201290" cy="755738"/>
          </a:xfrm>
        </p:grpSpPr>
        <p:sp>
          <p:nvSpPr>
            <p:cNvPr id="8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44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4855" y="1253660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3599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5" name="Freeform 6"/>
          <p:cNvSpPr>
            <a:spLocks/>
          </p:cNvSpPr>
          <p:nvPr/>
        </p:nvSpPr>
        <p:spPr bwMode="auto">
          <a:xfrm flipH="1">
            <a:off x="3052265" y="5737281"/>
            <a:ext cx="893660" cy="192258"/>
          </a:xfrm>
          <a:custGeom>
            <a:avLst/>
            <a:gdLst>
              <a:gd name="T0" fmla="*/ 20 w 23"/>
              <a:gd name="T1" fmla="*/ 0 h 5"/>
              <a:gd name="T2" fmla="*/ 3 w 23"/>
              <a:gd name="T3" fmla="*/ 0 h 5"/>
              <a:gd name="T4" fmla="*/ 0 w 23"/>
              <a:gd name="T5" fmla="*/ 2 h 5"/>
              <a:gd name="T6" fmla="*/ 3 w 23"/>
              <a:gd name="T7" fmla="*/ 5 h 5"/>
              <a:gd name="T8" fmla="*/ 20 w 23"/>
              <a:gd name="T9" fmla="*/ 5 h 5"/>
              <a:gd name="T10" fmla="*/ 23 w 23"/>
              <a:gd name="T11" fmla="*/ 2 h 5"/>
              <a:gd name="T12" fmla="*/ 20 w 23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5">
                <a:moveTo>
                  <a:pt x="20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2" y="5"/>
                  <a:pt x="23" y="4"/>
                  <a:pt x="23" y="2"/>
                </a:cubicBezTo>
                <a:cubicBezTo>
                  <a:pt x="23" y="1"/>
                  <a:pt x="22" y="0"/>
                  <a:pt x="20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 sz="1351"/>
          </a:p>
        </p:txBody>
      </p:sp>
      <p:sp>
        <p:nvSpPr>
          <p:cNvPr id="86" name="Freeform 24"/>
          <p:cNvSpPr/>
          <p:nvPr/>
        </p:nvSpPr>
        <p:spPr>
          <a:xfrm flipH="1">
            <a:off x="2818032" y="5340197"/>
            <a:ext cx="1362124" cy="397084"/>
          </a:xfrm>
          <a:custGeom>
            <a:avLst/>
            <a:gdLst>
              <a:gd name="connsiteX0" fmla="*/ 0 w 2645228"/>
              <a:gd name="connsiteY0" fmla="*/ 0 h 496975"/>
              <a:gd name="connsiteX1" fmla="*/ 2645228 w 2645228"/>
              <a:gd name="connsiteY1" fmla="*/ 0 h 496975"/>
              <a:gd name="connsiteX2" fmla="*/ 2645228 w 2645228"/>
              <a:gd name="connsiteY2" fmla="*/ 56095 h 496975"/>
              <a:gd name="connsiteX3" fmla="*/ 2204348 w 2645228"/>
              <a:gd name="connsiteY3" fmla="*/ 496975 h 496975"/>
              <a:gd name="connsiteX4" fmla="*/ 440880 w 2645228"/>
              <a:gd name="connsiteY4" fmla="*/ 496975 h 496975"/>
              <a:gd name="connsiteX5" fmla="*/ 0 w 2645228"/>
              <a:gd name="connsiteY5" fmla="*/ 56095 h 496975"/>
              <a:gd name="connsiteX6" fmla="*/ 0 w 2645228"/>
              <a:gd name="connsiteY6" fmla="*/ 0 h 4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5228" h="496975">
                <a:moveTo>
                  <a:pt x="0" y="0"/>
                </a:moveTo>
                <a:lnTo>
                  <a:pt x="2645228" y="0"/>
                </a:lnTo>
                <a:lnTo>
                  <a:pt x="2645228" y="56095"/>
                </a:lnTo>
                <a:cubicBezTo>
                  <a:pt x="2645228" y="299586"/>
                  <a:pt x="2447839" y="496975"/>
                  <a:pt x="2204348" y="496975"/>
                </a:cubicBezTo>
                <a:lnTo>
                  <a:pt x="440880" y="496975"/>
                </a:lnTo>
                <a:cubicBezTo>
                  <a:pt x="197389" y="496975"/>
                  <a:pt x="0" y="299586"/>
                  <a:pt x="0" y="56095"/>
                </a:cubicBezTo>
                <a:lnTo>
                  <a:pt x="0" y="0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Freeform 25"/>
          <p:cNvSpPr/>
          <p:nvPr/>
        </p:nvSpPr>
        <p:spPr>
          <a:xfrm flipH="1">
            <a:off x="3195283" y="6009686"/>
            <a:ext cx="607625" cy="129712"/>
          </a:xfrm>
          <a:custGeom>
            <a:avLst/>
            <a:gdLst>
              <a:gd name="connsiteX0" fmla="*/ 0 w 694404"/>
              <a:gd name="connsiteY0" fmla="*/ 0 h 288475"/>
              <a:gd name="connsiteX1" fmla="*/ 694404 w 694404"/>
              <a:gd name="connsiteY1" fmla="*/ 0 h 288475"/>
              <a:gd name="connsiteX2" fmla="*/ 693800 w 694404"/>
              <a:gd name="connsiteY2" fmla="*/ 5989 h 288475"/>
              <a:gd name="connsiteX3" fmla="*/ 347202 w 694404"/>
              <a:gd name="connsiteY3" fmla="*/ 288475 h 288475"/>
              <a:gd name="connsiteX4" fmla="*/ 604 w 694404"/>
              <a:gd name="connsiteY4" fmla="*/ 5989 h 288475"/>
              <a:gd name="connsiteX5" fmla="*/ 0 w 694404"/>
              <a:gd name="connsiteY5" fmla="*/ 0 h 28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404" h="288475">
                <a:moveTo>
                  <a:pt x="0" y="0"/>
                </a:moveTo>
                <a:lnTo>
                  <a:pt x="694404" y="0"/>
                </a:lnTo>
                <a:lnTo>
                  <a:pt x="693800" y="5989"/>
                </a:lnTo>
                <a:cubicBezTo>
                  <a:pt x="660811" y="167204"/>
                  <a:pt x="518169" y="288475"/>
                  <a:pt x="347202" y="288475"/>
                </a:cubicBezTo>
                <a:cubicBezTo>
                  <a:pt x="176235" y="288475"/>
                  <a:pt x="33593" y="167204"/>
                  <a:pt x="604" y="5989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8" name="Freeform 5"/>
          <p:cNvSpPr>
            <a:spLocks/>
          </p:cNvSpPr>
          <p:nvPr/>
        </p:nvSpPr>
        <p:spPr bwMode="auto">
          <a:xfrm>
            <a:off x="3389786" y="4572959"/>
            <a:ext cx="177759" cy="525341"/>
          </a:xfrm>
          <a:custGeom>
            <a:avLst/>
            <a:gdLst>
              <a:gd name="T0" fmla="*/ 77 w 112"/>
              <a:gd name="T1" fmla="*/ 270 h 331"/>
              <a:gd name="T2" fmla="*/ 44 w 112"/>
              <a:gd name="T3" fmla="*/ 331 h 331"/>
              <a:gd name="T4" fmla="*/ 15 w 112"/>
              <a:gd name="T5" fmla="*/ 328 h 331"/>
              <a:gd name="T6" fmla="*/ 0 w 112"/>
              <a:gd name="T7" fmla="*/ 261 h 331"/>
              <a:gd name="T8" fmla="*/ 35 w 112"/>
              <a:gd name="T9" fmla="*/ 0 h 331"/>
              <a:gd name="T10" fmla="*/ 112 w 112"/>
              <a:gd name="T11" fmla="*/ 11 h 331"/>
              <a:gd name="T12" fmla="*/ 77 w 112"/>
              <a:gd name="T13" fmla="*/ 27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331">
                <a:moveTo>
                  <a:pt x="77" y="270"/>
                </a:moveTo>
                <a:lnTo>
                  <a:pt x="44" y="331"/>
                </a:lnTo>
                <a:lnTo>
                  <a:pt x="15" y="328"/>
                </a:lnTo>
                <a:lnTo>
                  <a:pt x="0" y="261"/>
                </a:lnTo>
                <a:lnTo>
                  <a:pt x="35" y="0"/>
                </a:lnTo>
                <a:lnTo>
                  <a:pt x="112" y="11"/>
                </a:lnTo>
                <a:lnTo>
                  <a:pt x="77" y="270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6"/>
          <p:cNvSpPr>
            <a:spLocks/>
          </p:cNvSpPr>
          <p:nvPr/>
        </p:nvSpPr>
        <p:spPr bwMode="auto">
          <a:xfrm>
            <a:off x="3440575" y="4479317"/>
            <a:ext cx="139668" cy="161888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2 w 64"/>
              <a:gd name="T15" fmla="*/ 22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3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2" y="22"/>
                </a:cubicBezTo>
                <a:lnTo>
                  <a:pt x="58" y="4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7"/>
          <p:cNvSpPr>
            <a:spLocks/>
          </p:cNvSpPr>
          <p:nvPr/>
        </p:nvSpPr>
        <p:spPr bwMode="auto">
          <a:xfrm>
            <a:off x="3424703" y="4538041"/>
            <a:ext cx="152365" cy="147604"/>
          </a:xfrm>
          <a:custGeom>
            <a:avLst/>
            <a:gdLst>
              <a:gd name="T0" fmla="*/ 85 w 96"/>
              <a:gd name="T1" fmla="*/ 93 h 93"/>
              <a:gd name="T2" fmla="*/ 0 w 96"/>
              <a:gd name="T3" fmla="*/ 81 h 93"/>
              <a:gd name="T4" fmla="*/ 11 w 96"/>
              <a:gd name="T5" fmla="*/ 0 h 93"/>
              <a:gd name="T6" fmla="*/ 96 w 96"/>
              <a:gd name="T7" fmla="*/ 12 h 93"/>
              <a:gd name="T8" fmla="*/ 85 w 96"/>
              <a:gd name="T9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3">
                <a:moveTo>
                  <a:pt x="85" y="93"/>
                </a:moveTo>
                <a:lnTo>
                  <a:pt x="0" y="81"/>
                </a:lnTo>
                <a:lnTo>
                  <a:pt x="11" y="0"/>
                </a:lnTo>
                <a:lnTo>
                  <a:pt x="96" y="12"/>
                </a:lnTo>
                <a:lnTo>
                  <a:pt x="85" y="93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1" name="Freeform 8"/>
          <p:cNvSpPr>
            <a:spLocks/>
          </p:cNvSpPr>
          <p:nvPr/>
        </p:nvSpPr>
        <p:spPr bwMode="auto">
          <a:xfrm>
            <a:off x="3413594" y="5079253"/>
            <a:ext cx="46027" cy="76182"/>
          </a:xfrm>
          <a:custGeom>
            <a:avLst/>
            <a:gdLst>
              <a:gd name="T0" fmla="*/ 0 w 21"/>
              <a:gd name="T1" fmla="*/ 5 h 35"/>
              <a:gd name="T2" fmla="*/ 5 w 21"/>
              <a:gd name="T3" fmla="*/ 26 h 35"/>
              <a:gd name="T4" fmla="*/ 21 w 21"/>
              <a:gd name="T5" fmla="*/ 9 h 35"/>
              <a:gd name="T6" fmla="*/ 0 w 21"/>
              <a:gd name="T7" fmla="*/ 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5"/>
                </a:moveTo>
                <a:cubicBezTo>
                  <a:pt x="0" y="5"/>
                  <a:pt x="3" y="22"/>
                  <a:pt x="5" y="26"/>
                </a:cubicBezTo>
                <a:cubicBezTo>
                  <a:pt x="6" y="31"/>
                  <a:pt x="9" y="35"/>
                  <a:pt x="21" y="9"/>
                </a:cubicBezTo>
                <a:cubicBezTo>
                  <a:pt x="21" y="9"/>
                  <a:pt x="13" y="0"/>
                  <a:pt x="0" y="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2" name="Freeform 9"/>
          <p:cNvSpPr>
            <a:spLocks/>
          </p:cNvSpPr>
          <p:nvPr/>
        </p:nvSpPr>
        <p:spPr bwMode="auto">
          <a:xfrm>
            <a:off x="3573894" y="4571371"/>
            <a:ext cx="176172" cy="525341"/>
          </a:xfrm>
          <a:custGeom>
            <a:avLst/>
            <a:gdLst>
              <a:gd name="T0" fmla="*/ 75 w 111"/>
              <a:gd name="T1" fmla="*/ 269 h 331"/>
              <a:gd name="T2" fmla="*/ 44 w 111"/>
              <a:gd name="T3" fmla="*/ 331 h 331"/>
              <a:gd name="T4" fmla="*/ 15 w 111"/>
              <a:gd name="T5" fmla="*/ 326 h 331"/>
              <a:gd name="T6" fmla="*/ 0 w 111"/>
              <a:gd name="T7" fmla="*/ 259 h 331"/>
              <a:gd name="T8" fmla="*/ 34 w 111"/>
              <a:gd name="T9" fmla="*/ 0 h 331"/>
              <a:gd name="T10" fmla="*/ 111 w 111"/>
              <a:gd name="T11" fmla="*/ 9 h 331"/>
              <a:gd name="T12" fmla="*/ 75 w 111"/>
              <a:gd name="T13" fmla="*/ 269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331">
                <a:moveTo>
                  <a:pt x="75" y="269"/>
                </a:moveTo>
                <a:lnTo>
                  <a:pt x="44" y="331"/>
                </a:lnTo>
                <a:lnTo>
                  <a:pt x="15" y="326"/>
                </a:lnTo>
                <a:lnTo>
                  <a:pt x="0" y="259"/>
                </a:lnTo>
                <a:lnTo>
                  <a:pt x="34" y="0"/>
                </a:lnTo>
                <a:lnTo>
                  <a:pt x="111" y="9"/>
                </a:lnTo>
                <a:lnTo>
                  <a:pt x="75" y="269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3" name="Freeform 10"/>
          <p:cNvSpPr>
            <a:spLocks/>
          </p:cNvSpPr>
          <p:nvPr/>
        </p:nvSpPr>
        <p:spPr bwMode="auto">
          <a:xfrm>
            <a:off x="3623095" y="4474556"/>
            <a:ext cx="139668" cy="161888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1 w 64"/>
              <a:gd name="T15" fmla="*/ 23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4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1" y="23"/>
                </a:cubicBezTo>
                <a:lnTo>
                  <a:pt x="58" y="4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4" name="Freeform 11"/>
          <p:cNvSpPr>
            <a:spLocks/>
          </p:cNvSpPr>
          <p:nvPr/>
        </p:nvSpPr>
        <p:spPr bwMode="auto">
          <a:xfrm>
            <a:off x="3608811" y="4536454"/>
            <a:ext cx="152365" cy="146016"/>
          </a:xfrm>
          <a:custGeom>
            <a:avLst/>
            <a:gdLst>
              <a:gd name="T0" fmla="*/ 85 w 96"/>
              <a:gd name="T1" fmla="*/ 92 h 92"/>
              <a:gd name="T2" fmla="*/ 0 w 96"/>
              <a:gd name="T3" fmla="*/ 81 h 92"/>
              <a:gd name="T4" fmla="*/ 11 w 96"/>
              <a:gd name="T5" fmla="*/ 0 h 92"/>
              <a:gd name="T6" fmla="*/ 96 w 96"/>
              <a:gd name="T7" fmla="*/ 11 h 92"/>
              <a:gd name="T8" fmla="*/ 85 w 96"/>
              <a:gd name="T9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2">
                <a:moveTo>
                  <a:pt x="85" y="92"/>
                </a:moveTo>
                <a:lnTo>
                  <a:pt x="0" y="81"/>
                </a:lnTo>
                <a:lnTo>
                  <a:pt x="11" y="0"/>
                </a:lnTo>
                <a:lnTo>
                  <a:pt x="96" y="11"/>
                </a:lnTo>
                <a:lnTo>
                  <a:pt x="85" y="92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5" name="Freeform 12"/>
          <p:cNvSpPr>
            <a:spLocks/>
          </p:cNvSpPr>
          <p:nvPr/>
        </p:nvSpPr>
        <p:spPr bwMode="auto">
          <a:xfrm>
            <a:off x="3597701" y="5074492"/>
            <a:ext cx="46027" cy="76182"/>
          </a:xfrm>
          <a:custGeom>
            <a:avLst/>
            <a:gdLst>
              <a:gd name="T0" fmla="*/ 0 w 21"/>
              <a:gd name="T1" fmla="*/ 6 h 35"/>
              <a:gd name="T2" fmla="*/ 5 w 21"/>
              <a:gd name="T3" fmla="*/ 27 h 35"/>
              <a:gd name="T4" fmla="*/ 21 w 21"/>
              <a:gd name="T5" fmla="*/ 10 h 35"/>
              <a:gd name="T6" fmla="*/ 0 w 21"/>
              <a:gd name="T7" fmla="*/ 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6"/>
                </a:moveTo>
                <a:cubicBezTo>
                  <a:pt x="0" y="6"/>
                  <a:pt x="3" y="22"/>
                  <a:pt x="5" y="27"/>
                </a:cubicBezTo>
                <a:cubicBezTo>
                  <a:pt x="6" y="31"/>
                  <a:pt x="9" y="35"/>
                  <a:pt x="21" y="10"/>
                </a:cubicBezTo>
                <a:cubicBezTo>
                  <a:pt x="21" y="10"/>
                  <a:pt x="13" y="0"/>
                  <a:pt x="0" y="6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6" name="Freeform 13"/>
          <p:cNvSpPr>
            <a:spLocks/>
          </p:cNvSpPr>
          <p:nvPr/>
        </p:nvSpPr>
        <p:spPr bwMode="auto">
          <a:xfrm>
            <a:off x="3734195" y="4574545"/>
            <a:ext cx="41265" cy="266638"/>
          </a:xfrm>
          <a:custGeom>
            <a:avLst/>
            <a:gdLst>
              <a:gd name="T0" fmla="*/ 4 w 19"/>
              <a:gd name="T1" fmla="*/ 0 h 122"/>
              <a:gd name="T2" fmla="*/ 19 w 19"/>
              <a:gd name="T3" fmla="*/ 16 h 122"/>
              <a:gd name="T4" fmla="*/ 7 w 19"/>
              <a:gd name="T5" fmla="*/ 115 h 122"/>
              <a:gd name="T6" fmla="*/ 0 w 19"/>
              <a:gd name="T7" fmla="*/ 121 h 122"/>
              <a:gd name="T8" fmla="*/ 10 w 19"/>
              <a:gd name="T9" fmla="*/ 43 h 122"/>
              <a:gd name="T10" fmla="*/ 5 w 19"/>
              <a:gd name="T11" fmla="*/ 34 h 122"/>
              <a:gd name="T12" fmla="*/ 4 w 19"/>
              <a:gd name="T13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22">
                <a:moveTo>
                  <a:pt x="4" y="0"/>
                </a:moveTo>
                <a:cubicBezTo>
                  <a:pt x="4" y="0"/>
                  <a:pt x="18" y="10"/>
                  <a:pt x="19" y="16"/>
                </a:cubicBezTo>
                <a:cubicBezTo>
                  <a:pt x="19" y="21"/>
                  <a:pt x="7" y="115"/>
                  <a:pt x="7" y="115"/>
                </a:cubicBezTo>
                <a:cubicBezTo>
                  <a:pt x="7" y="115"/>
                  <a:pt x="8" y="122"/>
                  <a:pt x="0" y="121"/>
                </a:cubicBezTo>
                <a:cubicBezTo>
                  <a:pt x="10" y="43"/>
                  <a:pt x="10" y="43"/>
                  <a:pt x="10" y="43"/>
                </a:cubicBezTo>
                <a:cubicBezTo>
                  <a:pt x="5" y="34"/>
                  <a:pt x="5" y="34"/>
                  <a:pt x="5" y="34"/>
                </a:cubicBezTo>
                <a:cubicBezTo>
                  <a:pt x="4" y="0"/>
                  <a:pt x="4" y="0"/>
                  <a:pt x="4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7" name="Group 123"/>
          <p:cNvGrpSpPr/>
          <p:nvPr/>
        </p:nvGrpSpPr>
        <p:grpSpPr>
          <a:xfrm>
            <a:off x="2499406" y="4451942"/>
            <a:ext cx="817374" cy="620569"/>
            <a:chOff x="7170738" y="4168775"/>
            <a:chExt cx="817563" cy="620713"/>
          </a:xfrm>
          <a:solidFill>
            <a:srgbClr val="00B0F0"/>
          </a:solidFill>
        </p:grpSpPr>
        <p:sp>
          <p:nvSpPr>
            <p:cNvPr id="98" name="Freeform 14"/>
            <p:cNvSpPr>
              <a:spLocks/>
            </p:cNvSpPr>
            <p:nvPr/>
          </p:nvSpPr>
          <p:spPr bwMode="auto">
            <a:xfrm>
              <a:off x="7170738" y="4168775"/>
              <a:ext cx="785813" cy="354013"/>
            </a:xfrm>
            <a:custGeom>
              <a:avLst/>
              <a:gdLst>
                <a:gd name="T0" fmla="*/ 246 w 495"/>
                <a:gd name="T1" fmla="*/ 223 h 223"/>
                <a:gd name="T2" fmla="*/ 0 w 495"/>
                <a:gd name="T3" fmla="*/ 111 h 223"/>
                <a:gd name="T4" fmla="*/ 252 w 495"/>
                <a:gd name="T5" fmla="*/ 0 h 223"/>
                <a:gd name="T6" fmla="*/ 495 w 495"/>
                <a:gd name="T7" fmla="*/ 109 h 223"/>
                <a:gd name="T8" fmla="*/ 246 w 495"/>
                <a:gd name="T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23">
                  <a:moveTo>
                    <a:pt x="246" y="223"/>
                  </a:moveTo>
                  <a:lnTo>
                    <a:pt x="0" y="111"/>
                  </a:lnTo>
                  <a:lnTo>
                    <a:pt x="252" y="0"/>
                  </a:lnTo>
                  <a:lnTo>
                    <a:pt x="495" y="109"/>
                  </a:lnTo>
                  <a:lnTo>
                    <a:pt x="246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Rectangle 15"/>
            <p:cNvSpPr>
              <a:spLocks noChangeArrowheads="1"/>
            </p:cNvSpPr>
            <p:nvPr/>
          </p:nvSpPr>
          <p:spPr bwMode="auto">
            <a:xfrm>
              <a:off x="7924800" y="4335463"/>
              <a:ext cx="23813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Oval 16"/>
            <p:cNvSpPr>
              <a:spLocks noChangeArrowheads="1"/>
            </p:cNvSpPr>
            <p:nvPr/>
          </p:nvSpPr>
          <p:spPr bwMode="auto">
            <a:xfrm>
              <a:off x="7897813" y="4564063"/>
              <a:ext cx="76200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17"/>
            <p:cNvSpPr>
              <a:spLocks/>
            </p:cNvSpPr>
            <p:nvPr/>
          </p:nvSpPr>
          <p:spPr bwMode="auto">
            <a:xfrm>
              <a:off x="7888288" y="4605338"/>
              <a:ext cx="55563" cy="171450"/>
            </a:xfrm>
            <a:custGeom>
              <a:avLst/>
              <a:gdLst>
                <a:gd name="T0" fmla="*/ 14 w 26"/>
                <a:gd name="T1" fmla="*/ 4 h 79"/>
                <a:gd name="T2" fmla="*/ 6 w 26"/>
                <a:gd name="T3" fmla="*/ 79 h 79"/>
                <a:gd name="T4" fmla="*/ 26 w 26"/>
                <a:gd name="T5" fmla="*/ 79 h 79"/>
                <a:gd name="T6" fmla="*/ 26 w 26"/>
                <a:gd name="T7" fmla="*/ 0 h 79"/>
                <a:gd name="T8" fmla="*/ 14 w 26"/>
                <a:gd name="T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79">
                  <a:moveTo>
                    <a:pt x="14" y="4"/>
                  </a:moveTo>
                  <a:cubicBezTo>
                    <a:pt x="14" y="4"/>
                    <a:pt x="0" y="34"/>
                    <a:pt x="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14" y="7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18"/>
            <p:cNvSpPr>
              <a:spLocks/>
            </p:cNvSpPr>
            <p:nvPr/>
          </p:nvSpPr>
          <p:spPr bwMode="auto">
            <a:xfrm>
              <a:off x="7932738" y="4605338"/>
              <a:ext cx="55563" cy="171450"/>
            </a:xfrm>
            <a:custGeom>
              <a:avLst/>
              <a:gdLst>
                <a:gd name="T0" fmla="*/ 11 w 25"/>
                <a:gd name="T1" fmla="*/ 4 h 79"/>
                <a:gd name="T2" fmla="*/ 20 w 25"/>
                <a:gd name="T3" fmla="*/ 79 h 79"/>
                <a:gd name="T4" fmla="*/ 0 w 25"/>
                <a:gd name="T5" fmla="*/ 79 h 79"/>
                <a:gd name="T6" fmla="*/ 0 w 25"/>
                <a:gd name="T7" fmla="*/ 0 h 79"/>
                <a:gd name="T8" fmla="*/ 11 w 25"/>
                <a:gd name="T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9">
                  <a:moveTo>
                    <a:pt x="11" y="4"/>
                  </a:moveTo>
                  <a:cubicBezTo>
                    <a:pt x="11" y="4"/>
                    <a:pt x="25" y="34"/>
                    <a:pt x="2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" y="7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19"/>
            <p:cNvSpPr>
              <a:spLocks/>
            </p:cNvSpPr>
            <p:nvPr/>
          </p:nvSpPr>
          <p:spPr bwMode="auto">
            <a:xfrm>
              <a:off x="7327900" y="4449763"/>
              <a:ext cx="455613" cy="339725"/>
            </a:xfrm>
            <a:custGeom>
              <a:avLst/>
              <a:gdLst>
                <a:gd name="T0" fmla="*/ 209 w 209"/>
                <a:gd name="T1" fmla="*/ 0 h 156"/>
                <a:gd name="T2" fmla="*/ 104 w 209"/>
                <a:gd name="T3" fmla="*/ 49 h 156"/>
                <a:gd name="T4" fmla="*/ 0 w 209"/>
                <a:gd name="T5" fmla="*/ 0 h 156"/>
                <a:gd name="T6" fmla="*/ 0 w 209"/>
                <a:gd name="T7" fmla="*/ 120 h 156"/>
                <a:gd name="T8" fmla="*/ 102 w 209"/>
                <a:gd name="T9" fmla="*/ 156 h 156"/>
                <a:gd name="T10" fmla="*/ 102 w 209"/>
                <a:gd name="T11" fmla="*/ 156 h 156"/>
                <a:gd name="T12" fmla="*/ 104 w 209"/>
                <a:gd name="T13" fmla="*/ 156 h 156"/>
                <a:gd name="T14" fmla="*/ 107 w 209"/>
                <a:gd name="T15" fmla="*/ 156 h 156"/>
                <a:gd name="T16" fmla="*/ 107 w 209"/>
                <a:gd name="T17" fmla="*/ 156 h 156"/>
                <a:gd name="T18" fmla="*/ 209 w 209"/>
                <a:gd name="T19" fmla="*/ 120 h 156"/>
                <a:gd name="T20" fmla="*/ 209 w 209"/>
                <a:gd name="T2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156">
                  <a:moveTo>
                    <a:pt x="209" y="0"/>
                  </a:moveTo>
                  <a:cubicBezTo>
                    <a:pt x="209" y="1"/>
                    <a:pt x="121" y="41"/>
                    <a:pt x="104" y="49"/>
                  </a:cubicBezTo>
                  <a:cubicBezTo>
                    <a:pt x="87" y="41"/>
                    <a:pt x="0" y="1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28" y="150"/>
                    <a:pt x="84" y="155"/>
                    <a:pt x="102" y="156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6"/>
                    <a:pt x="103" y="156"/>
                    <a:pt x="104" y="156"/>
                  </a:cubicBezTo>
                  <a:cubicBezTo>
                    <a:pt x="106" y="156"/>
                    <a:pt x="107" y="156"/>
                    <a:pt x="107" y="156"/>
                  </a:cubicBezTo>
                  <a:cubicBezTo>
                    <a:pt x="107" y="156"/>
                    <a:pt x="107" y="156"/>
                    <a:pt x="107" y="156"/>
                  </a:cubicBezTo>
                  <a:cubicBezTo>
                    <a:pt x="125" y="155"/>
                    <a:pt x="181" y="150"/>
                    <a:pt x="209" y="120"/>
                  </a:cubicBezTo>
                  <a:lnTo>
                    <a:pt x="2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4" name="Freeform 20"/>
          <p:cNvSpPr>
            <a:spLocks noEditPoints="1"/>
          </p:cNvSpPr>
          <p:nvPr/>
        </p:nvSpPr>
        <p:spPr bwMode="auto">
          <a:xfrm>
            <a:off x="1834397" y="2333513"/>
            <a:ext cx="477727" cy="503122"/>
          </a:xfrm>
          <a:custGeom>
            <a:avLst/>
            <a:gdLst>
              <a:gd name="T0" fmla="*/ 168 w 219"/>
              <a:gd name="T1" fmla="*/ 224 h 231"/>
              <a:gd name="T2" fmla="*/ 197 w 219"/>
              <a:gd name="T3" fmla="*/ 212 h 231"/>
              <a:gd name="T4" fmla="*/ 168 w 219"/>
              <a:gd name="T5" fmla="*/ 132 h 231"/>
              <a:gd name="T6" fmla="*/ 168 w 219"/>
              <a:gd name="T7" fmla="*/ 150 h 231"/>
              <a:gd name="T8" fmla="*/ 192 w 219"/>
              <a:gd name="T9" fmla="*/ 190 h 231"/>
              <a:gd name="T10" fmla="*/ 168 w 219"/>
              <a:gd name="T11" fmla="*/ 209 h 231"/>
              <a:gd name="T12" fmla="*/ 168 w 219"/>
              <a:gd name="T13" fmla="*/ 224 h 231"/>
              <a:gd name="T14" fmla="*/ 168 w 219"/>
              <a:gd name="T15" fmla="*/ 203 h 231"/>
              <a:gd name="T16" fmla="*/ 168 w 219"/>
              <a:gd name="T17" fmla="*/ 157 h 231"/>
              <a:gd name="T18" fmla="*/ 181 w 219"/>
              <a:gd name="T19" fmla="*/ 187 h 231"/>
              <a:gd name="T20" fmla="*/ 168 w 219"/>
              <a:gd name="T21" fmla="*/ 203 h 231"/>
              <a:gd name="T22" fmla="*/ 146 w 219"/>
              <a:gd name="T23" fmla="*/ 112 h 231"/>
              <a:gd name="T24" fmla="*/ 141 w 219"/>
              <a:gd name="T25" fmla="*/ 98 h 231"/>
              <a:gd name="T26" fmla="*/ 141 w 219"/>
              <a:gd name="T27" fmla="*/ 44 h 231"/>
              <a:gd name="T28" fmla="*/ 146 w 219"/>
              <a:gd name="T29" fmla="*/ 37 h 231"/>
              <a:gd name="T30" fmla="*/ 148 w 219"/>
              <a:gd name="T31" fmla="*/ 37 h 231"/>
              <a:gd name="T32" fmla="*/ 148 w 219"/>
              <a:gd name="T33" fmla="*/ 14 h 231"/>
              <a:gd name="T34" fmla="*/ 146 w 219"/>
              <a:gd name="T35" fmla="*/ 14 h 231"/>
              <a:gd name="T36" fmla="*/ 146 w 219"/>
              <a:gd name="T37" fmla="*/ 13 h 231"/>
              <a:gd name="T38" fmla="*/ 114 w 219"/>
              <a:gd name="T39" fmla="*/ 0 h 231"/>
              <a:gd name="T40" fmla="*/ 81 w 219"/>
              <a:gd name="T41" fmla="*/ 13 h 231"/>
              <a:gd name="T42" fmla="*/ 81 w 219"/>
              <a:gd name="T43" fmla="*/ 14 h 231"/>
              <a:gd name="T44" fmla="*/ 80 w 219"/>
              <a:gd name="T45" fmla="*/ 14 h 231"/>
              <a:gd name="T46" fmla="*/ 80 w 219"/>
              <a:gd name="T47" fmla="*/ 37 h 231"/>
              <a:gd name="T48" fmla="*/ 81 w 219"/>
              <a:gd name="T49" fmla="*/ 37 h 231"/>
              <a:gd name="T50" fmla="*/ 90 w 219"/>
              <a:gd name="T51" fmla="*/ 45 h 231"/>
              <a:gd name="T52" fmla="*/ 90 w 219"/>
              <a:gd name="T53" fmla="*/ 98 h 231"/>
              <a:gd name="T54" fmla="*/ 83 w 219"/>
              <a:gd name="T55" fmla="*/ 112 h 231"/>
              <a:gd name="T56" fmla="*/ 31 w 219"/>
              <a:gd name="T57" fmla="*/ 212 h 231"/>
              <a:gd name="T58" fmla="*/ 114 w 219"/>
              <a:gd name="T59" fmla="*/ 230 h 231"/>
              <a:gd name="T60" fmla="*/ 168 w 219"/>
              <a:gd name="T61" fmla="*/ 224 h 231"/>
              <a:gd name="T62" fmla="*/ 168 w 219"/>
              <a:gd name="T63" fmla="*/ 209 h 231"/>
              <a:gd name="T64" fmla="*/ 144 w 219"/>
              <a:gd name="T65" fmla="*/ 212 h 231"/>
              <a:gd name="T66" fmla="*/ 144 w 219"/>
              <a:gd name="T67" fmla="*/ 212 h 231"/>
              <a:gd name="T68" fmla="*/ 168 w 219"/>
              <a:gd name="T69" fmla="*/ 203 h 231"/>
              <a:gd name="T70" fmla="*/ 168 w 219"/>
              <a:gd name="T71" fmla="*/ 157 h 231"/>
              <a:gd name="T72" fmla="*/ 149 w 219"/>
              <a:gd name="T73" fmla="*/ 134 h 231"/>
              <a:gd name="T74" fmla="*/ 168 w 219"/>
              <a:gd name="T75" fmla="*/ 150 h 231"/>
              <a:gd name="T76" fmla="*/ 168 w 219"/>
              <a:gd name="T77" fmla="*/ 132 h 231"/>
              <a:gd name="T78" fmla="*/ 146 w 219"/>
              <a:gd name="T79" fmla="*/ 1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9" h="231">
                <a:moveTo>
                  <a:pt x="168" y="224"/>
                </a:moveTo>
                <a:cubicBezTo>
                  <a:pt x="179" y="221"/>
                  <a:pt x="189" y="217"/>
                  <a:pt x="197" y="212"/>
                </a:cubicBezTo>
                <a:cubicBezTo>
                  <a:pt x="219" y="196"/>
                  <a:pt x="191" y="157"/>
                  <a:pt x="168" y="132"/>
                </a:cubicBezTo>
                <a:cubicBezTo>
                  <a:pt x="168" y="150"/>
                  <a:pt x="168" y="150"/>
                  <a:pt x="168" y="150"/>
                </a:cubicBezTo>
                <a:cubicBezTo>
                  <a:pt x="180" y="162"/>
                  <a:pt x="193" y="177"/>
                  <a:pt x="192" y="190"/>
                </a:cubicBezTo>
                <a:cubicBezTo>
                  <a:pt x="192" y="201"/>
                  <a:pt x="180" y="207"/>
                  <a:pt x="168" y="209"/>
                </a:cubicBezTo>
                <a:cubicBezTo>
                  <a:pt x="168" y="224"/>
                  <a:pt x="168" y="224"/>
                  <a:pt x="168" y="224"/>
                </a:cubicBezTo>
                <a:close/>
                <a:moveTo>
                  <a:pt x="168" y="203"/>
                </a:moveTo>
                <a:cubicBezTo>
                  <a:pt x="168" y="157"/>
                  <a:pt x="168" y="157"/>
                  <a:pt x="168" y="157"/>
                </a:cubicBezTo>
                <a:cubicBezTo>
                  <a:pt x="175" y="167"/>
                  <a:pt x="182" y="179"/>
                  <a:pt x="181" y="187"/>
                </a:cubicBezTo>
                <a:cubicBezTo>
                  <a:pt x="180" y="194"/>
                  <a:pt x="175" y="199"/>
                  <a:pt x="168" y="203"/>
                </a:cubicBezTo>
                <a:close/>
                <a:moveTo>
                  <a:pt x="146" y="112"/>
                </a:moveTo>
                <a:cubicBezTo>
                  <a:pt x="146" y="112"/>
                  <a:pt x="141" y="109"/>
                  <a:pt x="141" y="98"/>
                </a:cubicBezTo>
                <a:cubicBezTo>
                  <a:pt x="141" y="90"/>
                  <a:pt x="141" y="56"/>
                  <a:pt x="141" y="44"/>
                </a:cubicBezTo>
                <a:cubicBezTo>
                  <a:pt x="144" y="43"/>
                  <a:pt x="146" y="40"/>
                  <a:pt x="146" y="37"/>
                </a:cubicBezTo>
                <a:cubicBezTo>
                  <a:pt x="148" y="37"/>
                  <a:pt x="148" y="37"/>
                  <a:pt x="148" y="37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4"/>
                  <a:pt x="146" y="13"/>
                  <a:pt x="146" y="13"/>
                </a:cubicBezTo>
                <a:cubicBezTo>
                  <a:pt x="146" y="6"/>
                  <a:pt x="132" y="0"/>
                  <a:pt x="114" y="0"/>
                </a:cubicBezTo>
                <a:cubicBezTo>
                  <a:pt x="95" y="0"/>
                  <a:pt x="81" y="6"/>
                  <a:pt x="81" y="13"/>
                </a:cubicBezTo>
                <a:cubicBezTo>
                  <a:pt x="81" y="13"/>
                  <a:pt x="81" y="14"/>
                  <a:pt x="81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37"/>
                  <a:pt x="80" y="37"/>
                  <a:pt x="80" y="37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40"/>
                  <a:pt x="84" y="43"/>
                  <a:pt x="90" y="45"/>
                </a:cubicBezTo>
                <a:cubicBezTo>
                  <a:pt x="90" y="56"/>
                  <a:pt x="90" y="90"/>
                  <a:pt x="90" y="98"/>
                </a:cubicBezTo>
                <a:cubicBezTo>
                  <a:pt x="90" y="109"/>
                  <a:pt x="83" y="112"/>
                  <a:pt x="83" y="112"/>
                </a:cubicBezTo>
                <a:cubicBezTo>
                  <a:pt x="71" y="119"/>
                  <a:pt x="0" y="190"/>
                  <a:pt x="31" y="212"/>
                </a:cubicBezTo>
                <a:cubicBezTo>
                  <a:pt x="58" y="231"/>
                  <a:pt x="105" y="230"/>
                  <a:pt x="114" y="230"/>
                </a:cubicBezTo>
                <a:cubicBezTo>
                  <a:pt x="121" y="230"/>
                  <a:pt x="145" y="230"/>
                  <a:pt x="168" y="224"/>
                </a:cubicBezTo>
                <a:cubicBezTo>
                  <a:pt x="168" y="209"/>
                  <a:pt x="168" y="209"/>
                  <a:pt x="168" y="209"/>
                </a:cubicBezTo>
                <a:cubicBezTo>
                  <a:pt x="156" y="212"/>
                  <a:pt x="144" y="212"/>
                  <a:pt x="144" y="212"/>
                </a:cubicBezTo>
                <a:cubicBezTo>
                  <a:pt x="144" y="212"/>
                  <a:pt x="144" y="212"/>
                  <a:pt x="144" y="212"/>
                </a:cubicBezTo>
                <a:cubicBezTo>
                  <a:pt x="144" y="212"/>
                  <a:pt x="158" y="210"/>
                  <a:pt x="168" y="203"/>
                </a:cubicBezTo>
                <a:cubicBezTo>
                  <a:pt x="168" y="157"/>
                  <a:pt x="168" y="157"/>
                  <a:pt x="168" y="157"/>
                </a:cubicBezTo>
                <a:cubicBezTo>
                  <a:pt x="159" y="144"/>
                  <a:pt x="149" y="134"/>
                  <a:pt x="149" y="134"/>
                </a:cubicBezTo>
                <a:cubicBezTo>
                  <a:pt x="149" y="134"/>
                  <a:pt x="158" y="141"/>
                  <a:pt x="168" y="150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59" y="122"/>
                  <a:pt x="150" y="114"/>
                  <a:pt x="146" y="112"/>
                </a:cubicBez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5" name="Oval 21"/>
          <p:cNvSpPr>
            <a:spLocks noChangeArrowheads="1"/>
          </p:cNvSpPr>
          <p:nvPr/>
        </p:nvSpPr>
        <p:spPr bwMode="auto">
          <a:xfrm>
            <a:off x="4883279" y="2216066"/>
            <a:ext cx="141255" cy="141255"/>
          </a:xfrm>
          <a:prstGeom prst="ellipse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6" name="Freeform 22"/>
          <p:cNvSpPr>
            <a:spLocks/>
          </p:cNvSpPr>
          <p:nvPr/>
        </p:nvSpPr>
        <p:spPr bwMode="auto">
          <a:xfrm>
            <a:off x="4934067" y="2320816"/>
            <a:ext cx="222199" cy="463443"/>
          </a:xfrm>
          <a:custGeom>
            <a:avLst/>
            <a:gdLst>
              <a:gd name="T0" fmla="*/ 0 w 102"/>
              <a:gd name="T1" fmla="*/ 6 h 213"/>
              <a:gd name="T2" fmla="*/ 68 w 102"/>
              <a:gd name="T3" fmla="*/ 184 h 213"/>
              <a:gd name="T4" fmla="*/ 99 w 102"/>
              <a:gd name="T5" fmla="*/ 213 h 213"/>
              <a:gd name="T6" fmla="*/ 23 w 102"/>
              <a:gd name="T7" fmla="*/ 0 h 213"/>
              <a:gd name="T8" fmla="*/ 0 w 102"/>
              <a:gd name="T9" fmla="*/ 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213">
                <a:moveTo>
                  <a:pt x="0" y="6"/>
                </a:moveTo>
                <a:cubicBezTo>
                  <a:pt x="0" y="7"/>
                  <a:pt x="68" y="184"/>
                  <a:pt x="68" y="184"/>
                </a:cubicBezTo>
                <a:cubicBezTo>
                  <a:pt x="68" y="184"/>
                  <a:pt x="96" y="213"/>
                  <a:pt x="99" y="213"/>
                </a:cubicBezTo>
                <a:cubicBezTo>
                  <a:pt x="102" y="213"/>
                  <a:pt x="23" y="0"/>
                  <a:pt x="23" y="0"/>
                </a:cubicBezTo>
                <a:lnTo>
                  <a:pt x="0" y="6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7" name="Freeform 23"/>
          <p:cNvSpPr>
            <a:spLocks/>
          </p:cNvSpPr>
          <p:nvPr/>
        </p:nvSpPr>
        <p:spPr bwMode="auto">
          <a:xfrm>
            <a:off x="4738850" y="2320817"/>
            <a:ext cx="238070" cy="457094"/>
          </a:xfrm>
          <a:custGeom>
            <a:avLst/>
            <a:gdLst>
              <a:gd name="T0" fmla="*/ 149 w 150"/>
              <a:gd name="T1" fmla="*/ 14 h 288"/>
              <a:gd name="T2" fmla="*/ 40 w 150"/>
              <a:gd name="T3" fmla="*/ 248 h 288"/>
              <a:gd name="T4" fmla="*/ 0 w 150"/>
              <a:gd name="T5" fmla="*/ 288 h 288"/>
              <a:gd name="T6" fmla="*/ 11 w 150"/>
              <a:gd name="T7" fmla="*/ 233 h 288"/>
              <a:gd name="T8" fmla="*/ 117 w 150"/>
              <a:gd name="T9" fmla="*/ 0 h 288"/>
              <a:gd name="T10" fmla="*/ 150 w 150"/>
              <a:gd name="T11" fmla="*/ 11 h 288"/>
              <a:gd name="T12" fmla="*/ 149 w 150"/>
              <a:gd name="T13" fmla="*/ 1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" h="288">
                <a:moveTo>
                  <a:pt x="149" y="14"/>
                </a:moveTo>
                <a:lnTo>
                  <a:pt x="40" y="248"/>
                </a:lnTo>
                <a:lnTo>
                  <a:pt x="0" y="288"/>
                </a:lnTo>
                <a:lnTo>
                  <a:pt x="11" y="233"/>
                </a:lnTo>
                <a:lnTo>
                  <a:pt x="117" y="0"/>
                </a:lnTo>
                <a:lnTo>
                  <a:pt x="150" y="11"/>
                </a:lnTo>
                <a:lnTo>
                  <a:pt x="149" y="1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8" name="Freeform 24"/>
          <p:cNvSpPr>
            <a:spLocks/>
          </p:cNvSpPr>
          <p:nvPr/>
        </p:nvSpPr>
        <p:spPr bwMode="auto">
          <a:xfrm>
            <a:off x="4946764" y="2165278"/>
            <a:ext cx="25394" cy="79357"/>
          </a:xfrm>
          <a:custGeom>
            <a:avLst/>
            <a:gdLst>
              <a:gd name="T0" fmla="*/ 12 w 12"/>
              <a:gd name="T1" fmla="*/ 30 h 36"/>
              <a:gd name="T2" fmla="*/ 6 w 12"/>
              <a:gd name="T3" fmla="*/ 36 h 36"/>
              <a:gd name="T4" fmla="*/ 0 w 12"/>
              <a:gd name="T5" fmla="*/ 30 h 36"/>
              <a:gd name="T6" fmla="*/ 0 w 12"/>
              <a:gd name="T7" fmla="*/ 6 h 36"/>
              <a:gd name="T8" fmla="*/ 6 w 12"/>
              <a:gd name="T9" fmla="*/ 0 h 36"/>
              <a:gd name="T10" fmla="*/ 12 w 12"/>
              <a:gd name="T11" fmla="*/ 6 h 36"/>
              <a:gd name="T12" fmla="*/ 12 w 12"/>
              <a:gd name="T13" fmla="*/ 3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36">
                <a:moveTo>
                  <a:pt x="12" y="30"/>
                </a:moveTo>
                <a:cubicBezTo>
                  <a:pt x="12" y="33"/>
                  <a:pt x="10" y="36"/>
                  <a:pt x="6" y="36"/>
                </a:cubicBezTo>
                <a:cubicBezTo>
                  <a:pt x="3" y="36"/>
                  <a:pt x="0" y="33"/>
                  <a:pt x="0" y="30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0" y="0"/>
                  <a:pt x="12" y="3"/>
                  <a:pt x="12" y="6"/>
                </a:cubicBezTo>
                <a:lnTo>
                  <a:pt x="12" y="3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9" name="Freeform 25"/>
          <p:cNvSpPr>
            <a:spLocks noEditPoints="1"/>
          </p:cNvSpPr>
          <p:nvPr/>
        </p:nvSpPr>
        <p:spPr bwMode="auto">
          <a:xfrm>
            <a:off x="3810377" y="1824044"/>
            <a:ext cx="225373" cy="609459"/>
          </a:xfrm>
          <a:custGeom>
            <a:avLst/>
            <a:gdLst>
              <a:gd name="T0" fmla="*/ 51 w 103"/>
              <a:gd name="T1" fmla="*/ 280 h 280"/>
              <a:gd name="T2" fmla="*/ 103 w 103"/>
              <a:gd name="T3" fmla="*/ 140 h 280"/>
              <a:gd name="T4" fmla="*/ 51 w 103"/>
              <a:gd name="T5" fmla="*/ 0 h 280"/>
              <a:gd name="T6" fmla="*/ 51 w 103"/>
              <a:gd name="T7" fmla="*/ 22 h 280"/>
              <a:gd name="T8" fmla="*/ 94 w 103"/>
              <a:gd name="T9" fmla="*/ 140 h 280"/>
              <a:gd name="T10" fmla="*/ 51 w 103"/>
              <a:gd name="T11" fmla="*/ 257 h 280"/>
              <a:gd name="T12" fmla="*/ 51 w 103"/>
              <a:gd name="T13" fmla="*/ 280 h 280"/>
              <a:gd name="T14" fmla="*/ 51 w 103"/>
              <a:gd name="T15" fmla="*/ 0 h 280"/>
              <a:gd name="T16" fmla="*/ 0 w 103"/>
              <a:gd name="T17" fmla="*/ 140 h 280"/>
              <a:gd name="T18" fmla="*/ 51 w 103"/>
              <a:gd name="T19" fmla="*/ 280 h 280"/>
              <a:gd name="T20" fmla="*/ 51 w 103"/>
              <a:gd name="T21" fmla="*/ 280 h 280"/>
              <a:gd name="T22" fmla="*/ 51 w 103"/>
              <a:gd name="T23" fmla="*/ 257 h 280"/>
              <a:gd name="T24" fmla="*/ 51 w 103"/>
              <a:gd name="T25" fmla="*/ 257 h 280"/>
              <a:gd name="T26" fmla="*/ 51 w 103"/>
              <a:gd name="T27" fmla="*/ 257 h 280"/>
              <a:gd name="T28" fmla="*/ 8 w 103"/>
              <a:gd name="T29" fmla="*/ 140 h 280"/>
              <a:gd name="T30" fmla="*/ 51 w 103"/>
              <a:gd name="T31" fmla="*/ 22 h 280"/>
              <a:gd name="T32" fmla="*/ 51 w 103"/>
              <a:gd name="T33" fmla="*/ 22 h 280"/>
              <a:gd name="T34" fmla="*/ 51 w 103"/>
              <a:gd name="T35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" h="280">
                <a:moveTo>
                  <a:pt x="51" y="280"/>
                </a:moveTo>
                <a:cubicBezTo>
                  <a:pt x="80" y="280"/>
                  <a:pt x="103" y="217"/>
                  <a:pt x="103" y="140"/>
                </a:cubicBezTo>
                <a:cubicBezTo>
                  <a:pt x="103" y="62"/>
                  <a:pt x="80" y="0"/>
                  <a:pt x="51" y="0"/>
                </a:cubicBezTo>
                <a:cubicBezTo>
                  <a:pt x="51" y="22"/>
                  <a:pt x="51" y="22"/>
                  <a:pt x="51" y="22"/>
                </a:cubicBezTo>
                <a:cubicBezTo>
                  <a:pt x="75" y="22"/>
                  <a:pt x="94" y="75"/>
                  <a:pt x="94" y="140"/>
                </a:cubicBezTo>
                <a:cubicBezTo>
                  <a:pt x="94" y="204"/>
                  <a:pt x="75" y="257"/>
                  <a:pt x="51" y="257"/>
                </a:cubicBezTo>
                <a:lnTo>
                  <a:pt x="51" y="280"/>
                </a:lnTo>
                <a:close/>
                <a:moveTo>
                  <a:pt x="51" y="0"/>
                </a:moveTo>
                <a:cubicBezTo>
                  <a:pt x="23" y="0"/>
                  <a:pt x="0" y="62"/>
                  <a:pt x="0" y="140"/>
                </a:cubicBezTo>
                <a:cubicBezTo>
                  <a:pt x="0" y="217"/>
                  <a:pt x="23" y="280"/>
                  <a:pt x="51" y="280"/>
                </a:cubicBezTo>
                <a:cubicBezTo>
                  <a:pt x="51" y="280"/>
                  <a:pt x="51" y="280"/>
                  <a:pt x="51" y="280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27" y="257"/>
                  <a:pt x="8" y="204"/>
                  <a:pt x="8" y="140"/>
                </a:cubicBezTo>
                <a:cubicBezTo>
                  <a:pt x="8" y="75"/>
                  <a:pt x="27" y="22"/>
                  <a:pt x="51" y="22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0" name="Freeform 26"/>
          <p:cNvSpPr>
            <a:spLocks noEditPoints="1"/>
          </p:cNvSpPr>
          <p:nvPr/>
        </p:nvSpPr>
        <p:spPr bwMode="auto">
          <a:xfrm>
            <a:off x="3616747" y="2016087"/>
            <a:ext cx="611047" cy="223786"/>
          </a:xfrm>
          <a:custGeom>
            <a:avLst/>
            <a:gdLst>
              <a:gd name="T0" fmla="*/ 280 w 280"/>
              <a:gd name="T1" fmla="*/ 52 h 103"/>
              <a:gd name="T2" fmla="*/ 140 w 280"/>
              <a:gd name="T3" fmla="*/ 0 h 103"/>
              <a:gd name="T4" fmla="*/ 140 w 280"/>
              <a:gd name="T5" fmla="*/ 8 h 103"/>
              <a:gd name="T6" fmla="*/ 257 w 280"/>
              <a:gd name="T7" fmla="*/ 52 h 103"/>
              <a:gd name="T8" fmla="*/ 140 w 280"/>
              <a:gd name="T9" fmla="*/ 95 h 103"/>
              <a:gd name="T10" fmla="*/ 140 w 280"/>
              <a:gd name="T11" fmla="*/ 103 h 103"/>
              <a:gd name="T12" fmla="*/ 280 w 280"/>
              <a:gd name="T13" fmla="*/ 52 h 103"/>
              <a:gd name="T14" fmla="*/ 140 w 280"/>
              <a:gd name="T15" fmla="*/ 0 h 103"/>
              <a:gd name="T16" fmla="*/ 140 w 280"/>
              <a:gd name="T17" fmla="*/ 0 h 103"/>
              <a:gd name="T18" fmla="*/ 0 w 280"/>
              <a:gd name="T19" fmla="*/ 52 h 103"/>
              <a:gd name="T20" fmla="*/ 140 w 280"/>
              <a:gd name="T21" fmla="*/ 103 h 103"/>
              <a:gd name="T22" fmla="*/ 140 w 280"/>
              <a:gd name="T23" fmla="*/ 103 h 103"/>
              <a:gd name="T24" fmla="*/ 140 w 280"/>
              <a:gd name="T25" fmla="*/ 95 h 103"/>
              <a:gd name="T26" fmla="*/ 140 w 280"/>
              <a:gd name="T27" fmla="*/ 95 h 103"/>
              <a:gd name="T28" fmla="*/ 23 w 280"/>
              <a:gd name="T29" fmla="*/ 52 h 103"/>
              <a:gd name="T30" fmla="*/ 23 w 280"/>
              <a:gd name="T31" fmla="*/ 52 h 103"/>
              <a:gd name="T32" fmla="*/ 140 w 280"/>
              <a:gd name="T33" fmla="*/ 8 h 103"/>
              <a:gd name="T34" fmla="*/ 140 w 280"/>
              <a:gd name="T35" fmla="*/ 8 h 103"/>
              <a:gd name="T36" fmla="*/ 140 w 280"/>
              <a:gd name="T37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0" h="103">
                <a:moveTo>
                  <a:pt x="280" y="52"/>
                </a:moveTo>
                <a:cubicBezTo>
                  <a:pt x="280" y="23"/>
                  <a:pt x="217" y="0"/>
                  <a:pt x="140" y="0"/>
                </a:cubicBezTo>
                <a:cubicBezTo>
                  <a:pt x="140" y="8"/>
                  <a:pt x="140" y="8"/>
                  <a:pt x="140" y="8"/>
                </a:cubicBezTo>
                <a:cubicBezTo>
                  <a:pt x="205" y="8"/>
                  <a:pt x="257" y="28"/>
                  <a:pt x="257" y="52"/>
                </a:cubicBezTo>
                <a:cubicBezTo>
                  <a:pt x="257" y="75"/>
                  <a:pt x="205" y="95"/>
                  <a:pt x="140" y="95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217" y="103"/>
                  <a:pt x="280" y="80"/>
                  <a:pt x="280" y="52"/>
                </a:cubicBezTo>
                <a:close/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63" y="0"/>
                  <a:pt x="0" y="23"/>
                  <a:pt x="0" y="52"/>
                </a:cubicBezTo>
                <a:cubicBezTo>
                  <a:pt x="0" y="80"/>
                  <a:pt x="63" y="103"/>
                  <a:pt x="140" y="103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75" y="95"/>
                  <a:pt x="23" y="75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28"/>
                  <a:pt x="75" y="8"/>
                  <a:pt x="140" y="8"/>
                </a:cubicBezTo>
                <a:cubicBezTo>
                  <a:pt x="140" y="8"/>
                  <a:pt x="140" y="8"/>
                  <a:pt x="140" y="8"/>
                </a:cubicBezTo>
                <a:lnTo>
                  <a:pt x="140" y="0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1" name="Freeform 27"/>
          <p:cNvSpPr>
            <a:spLocks noEditPoints="1"/>
          </p:cNvSpPr>
          <p:nvPr/>
        </p:nvSpPr>
        <p:spPr bwMode="auto">
          <a:xfrm>
            <a:off x="3662774" y="1878007"/>
            <a:ext cx="518993" cy="498360"/>
          </a:xfrm>
          <a:custGeom>
            <a:avLst/>
            <a:gdLst>
              <a:gd name="T0" fmla="*/ 218 w 238"/>
              <a:gd name="T1" fmla="*/ 16 h 229"/>
              <a:gd name="T2" fmla="*/ 119 w 238"/>
              <a:gd name="T3" fmla="*/ 46 h 229"/>
              <a:gd name="T4" fmla="*/ 119 w 238"/>
              <a:gd name="T5" fmla="*/ 57 h 229"/>
              <a:gd name="T6" fmla="*/ 202 w 238"/>
              <a:gd name="T7" fmla="*/ 32 h 229"/>
              <a:gd name="T8" fmla="*/ 150 w 238"/>
              <a:gd name="T9" fmla="*/ 145 h 229"/>
              <a:gd name="T10" fmla="*/ 119 w 238"/>
              <a:gd name="T11" fmla="*/ 172 h 229"/>
              <a:gd name="T12" fmla="*/ 119 w 238"/>
              <a:gd name="T13" fmla="*/ 183 h 229"/>
              <a:gd name="T14" fmla="*/ 156 w 238"/>
              <a:gd name="T15" fmla="*/ 151 h 229"/>
              <a:gd name="T16" fmla="*/ 218 w 238"/>
              <a:gd name="T17" fmla="*/ 16 h 229"/>
              <a:gd name="T18" fmla="*/ 119 w 238"/>
              <a:gd name="T19" fmla="*/ 46 h 229"/>
              <a:gd name="T20" fmla="*/ 83 w 238"/>
              <a:gd name="T21" fmla="*/ 78 h 229"/>
              <a:gd name="T22" fmla="*/ 20 w 238"/>
              <a:gd name="T23" fmla="*/ 214 h 229"/>
              <a:gd name="T24" fmla="*/ 119 w 238"/>
              <a:gd name="T25" fmla="*/ 183 h 229"/>
              <a:gd name="T26" fmla="*/ 119 w 238"/>
              <a:gd name="T27" fmla="*/ 172 h 229"/>
              <a:gd name="T28" fmla="*/ 36 w 238"/>
              <a:gd name="T29" fmla="*/ 197 h 229"/>
              <a:gd name="T30" fmla="*/ 36 w 238"/>
              <a:gd name="T31" fmla="*/ 197 h 229"/>
              <a:gd name="T32" fmla="*/ 89 w 238"/>
              <a:gd name="T33" fmla="*/ 84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16"/>
                </a:moveTo>
                <a:cubicBezTo>
                  <a:pt x="202" y="0"/>
                  <a:pt x="162" y="13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55" y="30"/>
                  <a:pt x="189" y="19"/>
                  <a:pt x="202" y="32"/>
                </a:cubicBezTo>
                <a:cubicBezTo>
                  <a:pt x="219" y="49"/>
                  <a:pt x="195" y="99"/>
                  <a:pt x="150" y="145"/>
                </a:cubicBezTo>
                <a:cubicBezTo>
                  <a:pt x="140" y="155"/>
                  <a:pt x="129" y="164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31" y="174"/>
                  <a:pt x="144" y="163"/>
                  <a:pt x="156" y="151"/>
                </a:cubicBezTo>
                <a:cubicBezTo>
                  <a:pt x="210" y="96"/>
                  <a:pt x="238" y="36"/>
                  <a:pt x="218" y="16"/>
                </a:cubicBezTo>
                <a:close/>
                <a:moveTo>
                  <a:pt x="119" y="46"/>
                </a:moveTo>
                <a:cubicBezTo>
                  <a:pt x="107" y="55"/>
                  <a:pt x="95" y="66"/>
                  <a:pt x="83" y="78"/>
                </a:cubicBezTo>
                <a:cubicBezTo>
                  <a:pt x="28" y="133"/>
                  <a:pt x="0" y="193"/>
                  <a:pt x="20" y="214"/>
                </a:cubicBezTo>
                <a:cubicBezTo>
                  <a:pt x="36" y="229"/>
                  <a:pt x="76" y="216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83" y="199"/>
                  <a:pt x="49" y="211"/>
                  <a:pt x="36" y="197"/>
                </a:cubicBezTo>
                <a:cubicBezTo>
                  <a:pt x="36" y="197"/>
                  <a:pt x="36" y="197"/>
                  <a:pt x="36" y="197"/>
                </a:cubicBezTo>
                <a:cubicBezTo>
                  <a:pt x="19" y="181"/>
                  <a:pt x="43" y="130"/>
                  <a:pt x="89" y="84"/>
                </a:cubicBezTo>
                <a:cubicBezTo>
                  <a:pt x="99" y="74"/>
                  <a:pt x="109" y="65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2" name="Freeform 28"/>
          <p:cNvSpPr>
            <a:spLocks noEditPoints="1"/>
          </p:cNvSpPr>
          <p:nvPr/>
        </p:nvSpPr>
        <p:spPr bwMode="auto">
          <a:xfrm>
            <a:off x="3662774" y="1878007"/>
            <a:ext cx="518993" cy="498360"/>
          </a:xfrm>
          <a:custGeom>
            <a:avLst/>
            <a:gdLst>
              <a:gd name="T0" fmla="*/ 218 w 238"/>
              <a:gd name="T1" fmla="*/ 214 h 229"/>
              <a:gd name="T2" fmla="*/ 156 w 238"/>
              <a:gd name="T3" fmla="*/ 78 h 229"/>
              <a:gd name="T4" fmla="*/ 119 w 238"/>
              <a:gd name="T5" fmla="*/ 46 h 229"/>
              <a:gd name="T6" fmla="*/ 119 w 238"/>
              <a:gd name="T7" fmla="*/ 57 h 229"/>
              <a:gd name="T8" fmla="*/ 150 w 238"/>
              <a:gd name="T9" fmla="*/ 84 h 229"/>
              <a:gd name="T10" fmla="*/ 202 w 238"/>
              <a:gd name="T11" fmla="*/ 197 h 229"/>
              <a:gd name="T12" fmla="*/ 119 w 238"/>
              <a:gd name="T13" fmla="*/ 172 h 229"/>
              <a:gd name="T14" fmla="*/ 119 w 238"/>
              <a:gd name="T15" fmla="*/ 183 h 229"/>
              <a:gd name="T16" fmla="*/ 218 w 238"/>
              <a:gd name="T17" fmla="*/ 214 h 229"/>
              <a:gd name="T18" fmla="*/ 119 w 238"/>
              <a:gd name="T19" fmla="*/ 46 h 229"/>
              <a:gd name="T20" fmla="*/ 20 w 238"/>
              <a:gd name="T21" fmla="*/ 16 h 229"/>
              <a:gd name="T22" fmla="*/ 83 w 238"/>
              <a:gd name="T23" fmla="*/ 151 h 229"/>
              <a:gd name="T24" fmla="*/ 119 w 238"/>
              <a:gd name="T25" fmla="*/ 183 h 229"/>
              <a:gd name="T26" fmla="*/ 119 w 238"/>
              <a:gd name="T27" fmla="*/ 172 h 229"/>
              <a:gd name="T28" fmla="*/ 89 w 238"/>
              <a:gd name="T29" fmla="*/ 145 h 229"/>
              <a:gd name="T30" fmla="*/ 36 w 238"/>
              <a:gd name="T31" fmla="*/ 32 h 229"/>
              <a:gd name="T32" fmla="*/ 36 w 238"/>
              <a:gd name="T33" fmla="*/ 32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214"/>
                </a:moveTo>
                <a:cubicBezTo>
                  <a:pt x="238" y="193"/>
                  <a:pt x="210" y="133"/>
                  <a:pt x="156" y="78"/>
                </a:cubicBezTo>
                <a:cubicBezTo>
                  <a:pt x="144" y="66"/>
                  <a:pt x="131" y="55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9" y="65"/>
                  <a:pt x="140" y="74"/>
                  <a:pt x="150" y="84"/>
                </a:cubicBezTo>
                <a:cubicBezTo>
                  <a:pt x="195" y="130"/>
                  <a:pt x="219" y="181"/>
                  <a:pt x="202" y="197"/>
                </a:cubicBezTo>
                <a:cubicBezTo>
                  <a:pt x="189" y="211"/>
                  <a:pt x="155" y="199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62" y="216"/>
                  <a:pt x="202" y="229"/>
                  <a:pt x="218" y="214"/>
                </a:cubicBezTo>
                <a:close/>
                <a:moveTo>
                  <a:pt x="119" y="46"/>
                </a:moveTo>
                <a:cubicBezTo>
                  <a:pt x="76" y="13"/>
                  <a:pt x="36" y="0"/>
                  <a:pt x="20" y="16"/>
                </a:cubicBezTo>
                <a:cubicBezTo>
                  <a:pt x="0" y="36"/>
                  <a:pt x="28" y="96"/>
                  <a:pt x="83" y="151"/>
                </a:cubicBezTo>
                <a:cubicBezTo>
                  <a:pt x="95" y="163"/>
                  <a:pt x="107" y="174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109" y="164"/>
                  <a:pt x="99" y="155"/>
                  <a:pt x="89" y="145"/>
                </a:cubicBezTo>
                <a:cubicBezTo>
                  <a:pt x="43" y="99"/>
                  <a:pt x="19" y="49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49" y="19"/>
                  <a:pt x="83" y="30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3" name="Oval 29"/>
          <p:cNvSpPr>
            <a:spLocks noChangeArrowheads="1"/>
          </p:cNvSpPr>
          <p:nvPr/>
        </p:nvSpPr>
        <p:spPr bwMode="auto">
          <a:xfrm>
            <a:off x="3877037" y="2081161"/>
            <a:ext cx="93641" cy="93641"/>
          </a:xfrm>
          <a:prstGeom prst="ellipse">
            <a:avLst/>
          </a:prstGeom>
          <a:solidFill>
            <a:srgbClr val="FE978C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4" name="Freeform 30"/>
          <p:cNvSpPr>
            <a:spLocks noEditPoints="1"/>
          </p:cNvSpPr>
          <p:nvPr/>
        </p:nvSpPr>
        <p:spPr bwMode="auto">
          <a:xfrm>
            <a:off x="4596008" y="1651047"/>
            <a:ext cx="257115" cy="487250"/>
          </a:xfrm>
          <a:custGeom>
            <a:avLst/>
            <a:gdLst>
              <a:gd name="T0" fmla="*/ 67 w 162"/>
              <a:gd name="T1" fmla="*/ 307 h 307"/>
              <a:gd name="T2" fmla="*/ 162 w 162"/>
              <a:gd name="T3" fmla="*/ 307 h 307"/>
              <a:gd name="T4" fmla="*/ 67 w 162"/>
              <a:gd name="T5" fmla="*/ 127 h 307"/>
              <a:gd name="T6" fmla="*/ 67 w 162"/>
              <a:gd name="T7" fmla="*/ 193 h 307"/>
              <a:gd name="T8" fmla="*/ 110 w 162"/>
              <a:gd name="T9" fmla="*/ 267 h 307"/>
              <a:gd name="T10" fmla="*/ 67 w 162"/>
              <a:gd name="T11" fmla="*/ 267 h 307"/>
              <a:gd name="T12" fmla="*/ 67 w 162"/>
              <a:gd name="T13" fmla="*/ 307 h 307"/>
              <a:gd name="T14" fmla="*/ 0 w 162"/>
              <a:gd name="T15" fmla="*/ 0 h 307"/>
              <a:gd name="T16" fmla="*/ 0 w 162"/>
              <a:gd name="T17" fmla="*/ 307 h 307"/>
              <a:gd name="T18" fmla="*/ 67 w 162"/>
              <a:gd name="T19" fmla="*/ 307 h 307"/>
              <a:gd name="T20" fmla="*/ 67 w 162"/>
              <a:gd name="T21" fmla="*/ 267 h 307"/>
              <a:gd name="T22" fmla="*/ 24 w 162"/>
              <a:gd name="T23" fmla="*/ 267 h 307"/>
              <a:gd name="T24" fmla="*/ 24 w 162"/>
              <a:gd name="T25" fmla="*/ 120 h 307"/>
              <a:gd name="T26" fmla="*/ 24 w 162"/>
              <a:gd name="T27" fmla="*/ 120 h 307"/>
              <a:gd name="T28" fmla="*/ 67 w 162"/>
              <a:gd name="T29" fmla="*/ 193 h 307"/>
              <a:gd name="T30" fmla="*/ 67 w 162"/>
              <a:gd name="T31" fmla="*/ 127 h 307"/>
              <a:gd name="T32" fmla="*/ 0 w 162"/>
              <a:gd name="T33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" h="307">
                <a:moveTo>
                  <a:pt x="67" y="307"/>
                </a:moveTo>
                <a:lnTo>
                  <a:pt x="162" y="307"/>
                </a:lnTo>
                <a:lnTo>
                  <a:pt x="67" y="127"/>
                </a:lnTo>
                <a:lnTo>
                  <a:pt x="67" y="193"/>
                </a:lnTo>
                <a:lnTo>
                  <a:pt x="110" y="267"/>
                </a:lnTo>
                <a:lnTo>
                  <a:pt x="67" y="267"/>
                </a:lnTo>
                <a:lnTo>
                  <a:pt x="67" y="307"/>
                </a:lnTo>
                <a:close/>
                <a:moveTo>
                  <a:pt x="0" y="0"/>
                </a:moveTo>
                <a:lnTo>
                  <a:pt x="0" y="307"/>
                </a:lnTo>
                <a:lnTo>
                  <a:pt x="67" y="307"/>
                </a:lnTo>
                <a:lnTo>
                  <a:pt x="67" y="267"/>
                </a:lnTo>
                <a:lnTo>
                  <a:pt x="24" y="267"/>
                </a:lnTo>
                <a:lnTo>
                  <a:pt x="24" y="120"/>
                </a:lnTo>
                <a:lnTo>
                  <a:pt x="24" y="120"/>
                </a:lnTo>
                <a:lnTo>
                  <a:pt x="67" y="193"/>
                </a:lnTo>
                <a:lnTo>
                  <a:pt x="67" y="127"/>
                </a:lnTo>
                <a:lnTo>
                  <a:pt x="0" y="0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5" name="Rectangle 31"/>
          <p:cNvSpPr>
            <a:spLocks noChangeArrowheads="1"/>
          </p:cNvSpPr>
          <p:nvPr/>
        </p:nvSpPr>
        <p:spPr bwMode="auto">
          <a:xfrm>
            <a:off x="4467450" y="1649461"/>
            <a:ext cx="65073" cy="474553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6" name="Freeform 32"/>
          <p:cNvSpPr>
            <a:spLocks noEditPoints="1"/>
          </p:cNvSpPr>
          <p:nvPr/>
        </p:nvSpPr>
        <p:spPr bwMode="auto">
          <a:xfrm>
            <a:off x="2359738" y="4039682"/>
            <a:ext cx="561845" cy="411068"/>
          </a:xfrm>
          <a:custGeom>
            <a:avLst/>
            <a:gdLst>
              <a:gd name="T0" fmla="*/ 213 w 258"/>
              <a:gd name="T1" fmla="*/ 31 h 189"/>
              <a:gd name="T2" fmla="*/ 204 w 258"/>
              <a:gd name="T3" fmla="*/ 69 h 189"/>
              <a:gd name="T4" fmla="*/ 228 w 258"/>
              <a:gd name="T5" fmla="*/ 109 h 189"/>
              <a:gd name="T6" fmla="*/ 204 w 258"/>
              <a:gd name="T7" fmla="*/ 146 h 189"/>
              <a:gd name="T8" fmla="*/ 204 w 258"/>
              <a:gd name="T9" fmla="*/ 27 h 189"/>
              <a:gd name="T10" fmla="*/ 91 w 258"/>
              <a:gd name="T11" fmla="*/ 14 h 189"/>
              <a:gd name="T12" fmla="*/ 97 w 258"/>
              <a:gd name="T13" fmla="*/ 15 h 189"/>
              <a:gd name="T14" fmla="*/ 91 w 258"/>
              <a:gd name="T15" fmla="*/ 42 h 189"/>
              <a:gd name="T16" fmla="*/ 91 w 258"/>
              <a:gd name="T17" fmla="*/ 162 h 189"/>
              <a:gd name="T18" fmla="*/ 166 w 258"/>
              <a:gd name="T19" fmla="*/ 145 h 189"/>
              <a:gd name="T20" fmla="*/ 204 w 258"/>
              <a:gd name="T21" fmla="*/ 125 h 189"/>
              <a:gd name="T22" fmla="*/ 191 w 258"/>
              <a:gd name="T23" fmla="*/ 122 h 189"/>
              <a:gd name="T24" fmla="*/ 204 w 258"/>
              <a:gd name="T25" fmla="*/ 69 h 189"/>
              <a:gd name="T26" fmla="*/ 91 w 258"/>
              <a:gd name="T27" fmla="*/ 6 h 189"/>
              <a:gd name="T28" fmla="*/ 78 w 258"/>
              <a:gd name="T29" fmla="*/ 24 h 189"/>
              <a:gd name="T30" fmla="*/ 91 w 258"/>
              <a:gd name="T31" fmla="*/ 14 h 189"/>
              <a:gd name="T32" fmla="*/ 78 w 258"/>
              <a:gd name="T33" fmla="*/ 188 h 189"/>
              <a:gd name="T34" fmla="*/ 91 w 258"/>
              <a:gd name="T35" fmla="*/ 162 h 189"/>
              <a:gd name="T36" fmla="*/ 78 w 258"/>
              <a:gd name="T37" fmla="*/ 176 h 189"/>
              <a:gd name="T38" fmla="*/ 91 w 258"/>
              <a:gd name="T39" fmla="*/ 42 h 189"/>
              <a:gd name="T40" fmla="*/ 80 w 258"/>
              <a:gd name="T41" fmla="*/ 134 h 189"/>
              <a:gd name="T42" fmla="*/ 78 w 258"/>
              <a:gd name="T43" fmla="*/ 64 h 189"/>
              <a:gd name="T44" fmla="*/ 78 w 258"/>
              <a:gd name="T45" fmla="*/ 33 h 189"/>
              <a:gd name="T46" fmla="*/ 91 w 258"/>
              <a:gd name="T47" fmla="*/ 42 h 189"/>
              <a:gd name="T48" fmla="*/ 60 w 258"/>
              <a:gd name="T49" fmla="*/ 18 h 189"/>
              <a:gd name="T50" fmla="*/ 68 w 258"/>
              <a:gd name="T51" fmla="*/ 42 h 189"/>
              <a:gd name="T52" fmla="*/ 78 w 258"/>
              <a:gd name="T53" fmla="*/ 33 h 189"/>
              <a:gd name="T54" fmla="*/ 78 w 258"/>
              <a:gd name="T55" fmla="*/ 9 h 189"/>
              <a:gd name="T56" fmla="*/ 78 w 258"/>
              <a:gd name="T57" fmla="*/ 188 h 189"/>
              <a:gd name="T58" fmla="*/ 60 w 258"/>
              <a:gd name="T59" fmla="*/ 176 h 189"/>
              <a:gd name="T60" fmla="*/ 78 w 258"/>
              <a:gd name="T61" fmla="*/ 64 h 189"/>
              <a:gd name="T62" fmla="*/ 60 w 258"/>
              <a:gd name="T63" fmla="*/ 134 h 189"/>
              <a:gd name="T64" fmla="*/ 70 w 258"/>
              <a:gd name="T65" fmla="*/ 116 h 189"/>
              <a:gd name="T66" fmla="*/ 60 w 258"/>
              <a:gd name="T67" fmla="*/ 87 h 189"/>
              <a:gd name="T68" fmla="*/ 76 w 258"/>
              <a:gd name="T69" fmla="*/ 68 h 189"/>
              <a:gd name="T70" fmla="*/ 60 w 258"/>
              <a:gd name="T71" fmla="*/ 18 h 189"/>
              <a:gd name="T72" fmla="*/ 60 w 258"/>
              <a:gd name="T73" fmla="*/ 187 h 189"/>
              <a:gd name="T74" fmla="*/ 59 w 258"/>
              <a:gd name="T75" fmla="*/ 175 h 189"/>
              <a:gd name="T76" fmla="*/ 49 w 258"/>
              <a:gd name="T77" fmla="*/ 144 h 189"/>
              <a:gd name="T78" fmla="*/ 60 w 258"/>
              <a:gd name="T79" fmla="*/ 125 h 189"/>
              <a:gd name="T80" fmla="*/ 41 w 258"/>
              <a:gd name="T81" fmla="*/ 125 h 189"/>
              <a:gd name="T82" fmla="*/ 60 w 258"/>
              <a:gd name="T83" fmla="*/ 87 h 189"/>
              <a:gd name="T84" fmla="*/ 51 w 258"/>
              <a:gd name="T85" fmla="*/ 76 h 189"/>
              <a:gd name="T86" fmla="*/ 43 w 258"/>
              <a:gd name="T87" fmla="*/ 51 h 189"/>
              <a:gd name="T88" fmla="*/ 60 w 258"/>
              <a:gd name="T89" fmla="*/ 1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8" h="189">
                <a:moveTo>
                  <a:pt x="253" y="104"/>
                </a:moveTo>
                <a:cubicBezTo>
                  <a:pt x="258" y="60"/>
                  <a:pt x="213" y="31"/>
                  <a:pt x="213" y="31"/>
                </a:cubicBezTo>
                <a:cubicBezTo>
                  <a:pt x="210" y="30"/>
                  <a:pt x="207" y="28"/>
                  <a:pt x="204" y="27"/>
                </a:cubicBezTo>
                <a:cubicBezTo>
                  <a:pt x="204" y="69"/>
                  <a:pt x="204" y="69"/>
                  <a:pt x="204" y="69"/>
                </a:cubicBezTo>
                <a:cubicBezTo>
                  <a:pt x="208" y="69"/>
                  <a:pt x="212" y="70"/>
                  <a:pt x="216" y="72"/>
                </a:cubicBezTo>
                <a:cubicBezTo>
                  <a:pt x="230" y="79"/>
                  <a:pt x="235" y="95"/>
                  <a:pt x="228" y="109"/>
                </a:cubicBezTo>
                <a:cubicBezTo>
                  <a:pt x="224" y="119"/>
                  <a:pt x="214" y="125"/>
                  <a:pt x="204" y="125"/>
                </a:cubicBezTo>
                <a:cubicBezTo>
                  <a:pt x="204" y="146"/>
                  <a:pt x="204" y="146"/>
                  <a:pt x="204" y="146"/>
                </a:cubicBezTo>
                <a:cubicBezTo>
                  <a:pt x="230" y="144"/>
                  <a:pt x="249" y="134"/>
                  <a:pt x="253" y="104"/>
                </a:cubicBezTo>
                <a:close/>
                <a:moveTo>
                  <a:pt x="204" y="27"/>
                </a:moveTo>
                <a:cubicBezTo>
                  <a:pt x="156" y="5"/>
                  <a:pt x="119" y="0"/>
                  <a:pt x="91" y="6"/>
                </a:cubicBezTo>
                <a:cubicBezTo>
                  <a:pt x="91" y="14"/>
                  <a:pt x="91" y="14"/>
                  <a:pt x="91" y="14"/>
                </a:cubicBezTo>
                <a:cubicBezTo>
                  <a:pt x="93" y="14"/>
                  <a:pt x="95" y="14"/>
                  <a:pt x="97" y="15"/>
                </a:cubicBezTo>
                <a:cubicBezTo>
                  <a:pt x="97" y="15"/>
                  <a:pt x="97" y="15"/>
                  <a:pt x="97" y="15"/>
                </a:cubicBezTo>
                <a:cubicBezTo>
                  <a:pt x="104" y="19"/>
                  <a:pt x="107" y="27"/>
                  <a:pt x="103" y="34"/>
                </a:cubicBezTo>
                <a:cubicBezTo>
                  <a:pt x="101" y="39"/>
                  <a:pt x="96" y="42"/>
                  <a:pt x="91" y="42"/>
                </a:cubicBezTo>
                <a:cubicBezTo>
                  <a:pt x="91" y="146"/>
                  <a:pt x="91" y="146"/>
                  <a:pt x="91" y="146"/>
                </a:cubicBezTo>
                <a:cubicBezTo>
                  <a:pt x="93" y="151"/>
                  <a:pt x="93" y="157"/>
                  <a:pt x="91" y="162"/>
                </a:cubicBezTo>
                <a:cubicBezTo>
                  <a:pt x="91" y="185"/>
                  <a:pt x="91" y="185"/>
                  <a:pt x="91" y="185"/>
                </a:cubicBezTo>
                <a:cubicBezTo>
                  <a:pt x="117" y="174"/>
                  <a:pt x="138" y="143"/>
                  <a:pt x="166" y="145"/>
                </a:cubicBezTo>
                <a:cubicBezTo>
                  <a:pt x="179" y="147"/>
                  <a:pt x="192" y="147"/>
                  <a:pt x="204" y="146"/>
                </a:cubicBezTo>
                <a:cubicBezTo>
                  <a:pt x="204" y="125"/>
                  <a:pt x="204" y="125"/>
                  <a:pt x="204" y="125"/>
                </a:cubicBezTo>
                <a:cubicBezTo>
                  <a:pt x="199" y="125"/>
                  <a:pt x="195" y="124"/>
                  <a:pt x="191" y="122"/>
                </a:cubicBezTo>
                <a:cubicBezTo>
                  <a:pt x="191" y="122"/>
                  <a:pt x="191" y="122"/>
                  <a:pt x="191" y="122"/>
                </a:cubicBezTo>
                <a:cubicBezTo>
                  <a:pt x="177" y="115"/>
                  <a:pt x="172" y="98"/>
                  <a:pt x="179" y="84"/>
                </a:cubicBezTo>
                <a:cubicBezTo>
                  <a:pt x="184" y="74"/>
                  <a:pt x="193" y="69"/>
                  <a:pt x="204" y="69"/>
                </a:cubicBezTo>
                <a:lnTo>
                  <a:pt x="204" y="27"/>
                </a:lnTo>
                <a:close/>
                <a:moveTo>
                  <a:pt x="91" y="6"/>
                </a:moveTo>
                <a:cubicBezTo>
                  <a:pt x="86" y="6"/>
                  <a:pt x="82" y="8"/>
                  <a:pt x="78" y="9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3"/>
                  <a:pt x="78" y="22"/>
                  <a:pt x="78" y="22"/>
                </a:cubicBezTo>
                <a:cubicBezTo>
                  <a:pt x="81" y="17"/>
                  <a:pt x="86" y="14"/>
                  <a:pt x="91" y="14"/>
                </a:cubicBezTo>
                <a:cubicBezTo>
                  <a:pt x="91" y="6"/>
                  <a:pt x="91" y="6"/>
                  <a:pt x="91" y="6"/>
                </a:cubicBezTo>
                <a:close/>
                <a:moveTo>
                  <a:pt x="78" y="188"/>
                </a:moveTo>
                <a:cubicBezTo>
                  <a:pt x="82" y="188"/>
                  <a:pt x="87" y="187"/>
                  <a:pt x="91" y="185"/>
                </a:cubicBezTo>
                <a:cubicBezTo>
                  <a:pt x="91" y="162"/>
                  <a:pt x="91" y="162"/>
                  <a:pt x="91" y="162"/>
                </a:cubicBezTo>
                <a:cubicBezTo>
                  <a:pt x="90" y="163"/>
                  <a:pt x="90" y="164"/>
                  <a:pt x="90" y="165"/>
                </a:cubicBezTo>
                <a:cubicBezTo>
                  <a:pt x="87" y="170"/>
                  <a:pt x="83" y="174"/>
                  <a:pt x="78" y="176"/>
                </a:cubicBezTo>
                <a:cubicBezTo>
                  <a:pt x="78" y="188"/>
                  <a:pt x="78" y="188"/>
                  <a:pt x="78" y="188"/>
                </a:cubicBezTo>
                <a:close/>
                <a:moveTo>
                  <a:pt x="91" y="42"/>
                </a:moveTo>
                <a:cubicBezTo>
                  <a:pt x="91" y="146"/>
                  <a:pt x="91" y="146"/>
                  <a:pt x="91" y="146"/>
                </a:cubicBezTo>
                <a:cubicBezTo>
                  <a:pt x="89" y="141"/>
                  <a:pt x="85" y="136"/>
                  <a:pt x="80" y="134"/>
                </a:cubicBezTo>
                <a:cubicBezTo>
                  <a:pt x="79" y="133"/>
                  <a:pt x="78" y="133"/>
                  <a:pt x="78" y="133"/>
                </a:cubicBezTo>
                <a:cubicBezTo>
                  <a:pt x="78" y="64"/>
                  <a:pt x="78" y="64"/>
                  <a:pt x="78" y="64"/>
                </a:cubicBezTo>
                <a:cubicBezTo>
                  <a:pt x="79" y="61"/>
                  <a:pt x="79" y="57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9" y="36"/>
                  <a:pt x="81" y="39"/>
                  <a:pt x="84" y="41"/>
                </a:cubicBezTo>
                <a:cubicBezTo>
                  <a:pt x="86" y="42"/>
                  <a:pt x="89" y="42"/>
                  <a:pt x="91" y="42"/>
                </a:cubicBezTo>
                <a:close/>
                <a:moveTo>
                  <a:pt x="78" y="9"/>
                </a:moveTo>
                <a:cubicBezTo>
                  <a:pt x="71" y="11"/>
                  <a:pt x="65" y="14"/>
                  <a:pt x="60" y="18"/>
                </a:cubicBezTo>
                <a:cubicBezTo>
                  <a:pt x="60" y="40"/>
                  <a:pt x="60" y="40"/>
                  <a:pt x="60" y="40"/>
                </a:cubicBezTo>
                <a:cubicBezTo>
                  <a:pt x="62" y="40"/>
                  <a:pt x="65" y="41"/>
                  <a:pt x="68" y="42"/>
                </a:cubicBezTo>
                <a:cubicBezTo>
                  <a:pt x="73" y="45"/>
                  <a:pt x="76" y="49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7" y="30"/>
                  <a:pt x="77" y="27"/>
                  <a:pt x="78" y="24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60" y="187"/>
                </a:moveTo>
                <a:cubicBezTo>
                  <a:pt x="66" y="188"/>
                  <a:pt x="72" y="189"/>
                  <a:pt x="78" y="188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2" y="178"/>
                  <a:pt x="65" y="178"/>
                  <a:pt x="60" y="176"/>
                </a:cubicBezTo>
                <a:cubicBezTo>
                  <a:pt x="60" y="187"/>
                  <a:pt x="60" y="187"/>
                  <a:pt x="60" y="187"/>
                </a:cubicBezTo>
                <a:close/>
                <a:moveTo>
                  <a:pt x="78" y="64"/>
                </a:moveTo>
                <a:cubicBezTo>
                  <a:pt x="78" y="133"/>
                  <a:pt x="78" y="133"/>
                  <a:pt x="78" y="133"/>
                </a:cubicBezTo>
                <a:cubicBezTo>
                  <a:pt x="72" y="131"/>
                  <a:pt x="65" y="131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4" y="123"/>
                  <a:pt x="67" y="120"/>
                  <a:pt x="70" y="116"/>
                </a:cubicBezTo>
                <a:cubicBezTo>
                  <a:pt x="75" y="105"/>
                  <a:pt x="71" y="92"/>
                  <a:pt x="60" y="87"/>
                </a:cubicBezTo>
                <a:cubicBezTo>
                  <a:pt x="60" y="87"/>
                  <a:pt x="60" y="87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66" y="78"/>
                  <a:pt x="73" y="74"/>
                  <a:pt x="76" y="68"/>
                </a:cubicBezTo>
                <a:cubicBezTo>
                  <a:pt x="77" y="66"/>
                  <a:pt x="77" y="65"/>
                  <a:pt x="78" y="64"/>
                </a:cubicBezTo>
                <a:close/>
                <a:moveTo>
                  <a:pt x="60" y="18"/>
                </a:moveTo>
                <a:cubicBezTo>
                  <a:pt x="0" y="56"/>
                  <a:pt x="10" y="159"/>
                  <a:pt x="46" y="180"/>
                </a:cubicBezTo>
                <a:cubicBezTo>
                  <a:pt x="51" y="183"/>
                  <a:pt x="55" y="185"/>
                  <a:pt x="60" y="187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48" y="170"/>
                  <a:pt x="43" y="156"/>
                  <a:pt x="49" y="144"/>
                </a:cubicBezTo>
                <a:cubicBezTo>
                  <a:pt x="51" y="139"/>
                  <a:pt x="55" y="136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54" y="128"/>
                  <a:pt x="47" y="128"/>
                  <a:pt x="41" y="125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31" y="120"/>
                  <a:pt x="26" y="107"/>
                  <a:pt x="32" y="97"/>
                </a:cubicBezTo>
                <a:cubicBezTo>
                  <a:pt x="37" y="86"/>
                  <a:pt x="49" y="82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57" y="78"/>
                  <a:pt x="54" y="77"/>
                  <a:pt x="51" y="76"/>
                </a:cubicBezTo>
                <a:cubicBezTo>
                  <a:pt x="42" y="71"/>
                  <a:pt x="38" y="60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6" y="44"/>
                  <a:pt x="53" y="40"/>
                  <a:pt x="60" y="40"/>
                </a:cubicBezTo>
                <a:lnTo>
                  <a:pt x="60" y="18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17" name="Group 127"/>
          <p:cNvGrpSpPr/>
          <p:nvPr/>
        </p:nvGrpSpPr>
        <p:grpSpPr>
          <a:xfrm>
            <a:off x="3938935" y="4450748"/>
            <a:ext cx="507883" cy="653899"/>
            <a:chOff x="8610600" y="4127500"/>
            <a:chExt cx="508001" cy="654050"/>
          </a:xfrm>
          <a:solidFill>
            <a:srgbClr val="00B0F0"/>
          </a:solidFill>
        </p:grpSpPr>
        <p:sp>
          <p:nvSpPr>
            <p:cNvPr id="118" name="Freeform 33"/>
            <p:cNvSpPr>
              <a:spLocks/>
            </p:cNvSpPr>
            <p:nvPr/>
          </p:nvSpPr>
          <p:spPr bwMode="auto">
            <a:xfrm>
              <a:off x="8618538" y="4127500"/>
              <a:ext cx="500063" cy="503238"/>
            </a:xfrm>
            <a:custGeom>
              <a:avLst/>
              <a:gdLst>
                <a:gd name="T0" fmla="*/ 169 w 230"/>
                <a:gd name="T1" fmla="*/ 12 h 231"/>
                <a:gd name="T2" fmla="*/ 215 w 230"/>
                <a:gd name="T3" fmla="*/ 103 h 231"/>
                <a:gd name="T4" fmla="*/ 102 w 230"/>
                <a:gd name="T5" fmla="*/ 216 h 231"/>
                <a:gd name="T6" fmla="*/ 12 w 230"/>
                <a:gd name="T7" fmla="*/ 171 h 231"/>
                <a:gd name="T8" fmla="*/ 0 w 230"/>
                <a:gd name="T9" fmla="*/ 181 h 231"/>
                <a:gd name="T10" fmla="*/ 102 w 230"/>
                <a:gd name="T11" fmla="*/ 231 h 231"/>
                <a:gd name="T12" fmla="*/ 230 w 230"/>
                <a:gd name="T13" fmla="*/ 103 h 231"/>
                <a:gd name="T14" fmla="*/ 178 w 230"/>
                <a:gd name="T15" fmla="*/ 0 h 231"/>
                <a:gd name="T16" fmla="*/ 169 w 230"/>
                <a:gd name="T17" fmla="*/ 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31">
                  <a:moveTo>
                    <a:pt x="169" y="12"/>
                  </a:moveTo>
                  <a:cubicBezTo>
                    <a:pt x="197" y="32"/>
                    <a:pt x="215" y="65"/>
                    <a:pt x="215" y="103"/>
                  </a:cubicBezTo>
                  <a:cubicBezTo>
                    <a:pt x="215" y="165"/>
                    <a:pt x="165" y="216"/>
                    <a:pt x="102" y="216"/>
                  </a:cubicBezTo>
                  <a:cubicBezTo>
                    <a:pt x="65" y="216"/>
                    <a:pt x="33" y="198"/>
                    <a:pt x="12" y="17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24" y="211"/>
                    <a:pt x="61" y="231"/>
                    <a:pt x="102" y="231"/>
                  </a:cubicBezTo>
                  <a:cubicBezTo>
                    <a:pt x="173" y="231"/>
                    <a:pt x="230" y="174"/>
                    <a:pt x="230" y="103"/>
                  </a:cubicBezTo>
                  <a:cubicBezTo>
                    <a:pt x="230" y="61"/>
                    <a:pt x="210" y="23"/>
                    <a:pt x="178" y="0"/>
                  </a:cubicBezTo>
                  <a:lnTo>
                    <a:pt x="16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34"/>
            <p:cNvSpPr>
              <a:spLocks noEditPoints="1"/>
            </p:cNvSpPr>
            <p:nvPr/>
          </p:nvSpPr>
          <p:spPr bwMode="auto">
            <a:xfrm>
              <a:off x="8621713" y="4137025"/>
              <a:ext cx="442913" cy="441325"/>
            </a:xfrm>
            <a:custGeom>
              <a:avLst/>
              <a:gdLst>
                <a:gd name="T0" fmla="*/ 102 w 203"/>
                <a:gd name="T1" fmla="*/ 203 h 203"/>
                <a:gd name="T2" fmla="*/ 203 w 203"/>
                <a:gd name="T3" fmla="*/ 101 h 203"/>
                <a:gd name="T4" fmla="*/ 102 w 203"/>
                <a:gd name="T5" fmla="*/ 0 h 203"/>
                <a:gd name="T6" fmla="*/ 102 w 203"/>
                <a:gd name="T7" fmla="*/ 5 h 203"/>
                <a:gd name="T8" fmla="*/ 198 w 203"/>
                <a:gd name="T9" fmla="*/ 101 h 203"/>
                <a:gd name="T10" fmla="*/ 102 w 203"/>
                <a:gd name="T11" fmla="*/ 198 h 203"/>
                <a:gd name="T12" fmla="*/ 102 w 203"/>
                <a:gd name="T13" fmla="*/ 203 h 203"/>
                <a:gd name="T14" fmla="*/ 102 w 203"/>
                <a:gd name="T15" fmla="*/ 0 h 203"/>
                <a:gd name="T16" fmla="*/ 0 w 203"/>
                <a:gd name="T17" fmla="*/ 101 h 203"/>
                <a:gd name="T18" fmla="*/ 102 w 203"/>
                <a:gd name="T19" fmla="*/ 203 h 203"/>
                <a:gd name="T20" fmla="*/ 102 w 203"/>
                <a:gd name="T21" fmla="*/ 203 h 203"/>
                <a:gd name="T22" fmla="*/ 102 w 203"/>
                <a:gd name="T23" fmla="*/ 198 h 203"/>
                <a:gd name="T24" fmla="*/ 102 w 203"/>
                <a:gd name="T25" fmla="*/ 198 h 203"/>
                <a:gd name="T26" fmla="*/ 102 w 203"/>
                <a:gd name="T27" fmla="*/ 198 h 203"/>
                <a:gd name="T28" fmla="*/ 5 w 203"/>
                <a:gd name="T29" fmla="*/ 101 h 203"/>
                <a:gd name="T30" fmla="*/ 102 w 203"/>
                <a:gd name="T31" fmla="*/ 5 h 203"/>
                <a:gd name="T32" fmla="*/ 102 w 203"/>
                <a:gd name="T33" fmla="*/ 5 h 203"/>
                <a:gd name="T34" fmla="*/ 102 w 203"/>
                <a:gd name="T35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3" h="203">
                  <a:moveTo>
                    <a:pt x="102" y="203"/>
                  </a:moveTo>
                  <a:cubicBezTo>
                    <a:pt x="158" y="203"/>
                    <a:pt x="203" y="157"/>
                    <a:pt x="203" y="101"/>
                  </a:cubicBezTo>
                  <a:cubicBezTo>
                    <a:pt x="203" y="45"/>
                    <a:pt x="158" y="0"/>
                    <a:pt x="102" y="0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55" y="5"/>
                    <a:pt x="198" y="48"/>
                    <a:pt x="198" y="101"/>
                  </a:cubicBezTo>
                  <a:cubicBezTo>
                    <a:pt x="198" y="155"/>
                    <a:pt x="155" y="198"/>
                    <a:pt x="102" y="198"/>
                  </a:cubicBezTo>
                  <a:lnTo>
                    <a:pt x="102" y="203"/>
                  </a:lnTo>
                  <a:close/>
                  <a:moveTo>
                    <a:pt x="102" y="0"/>
                  </a:moveTo>
                  <a:cubicBezTo>
                    <a:pt x="46" y="0"/>
                    <a:pt x="0" y="45"/>
                    <a:pt x="0" y="101"/>
                  </a:cubicBezTo>
                  <a:cubicBezTo>
                    <a:pt x="0" y="157"/>
                    <a:pt x="46" y="203"/>
                    <a:pt x="102" y="203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48" y="198"/>
                    <a:pt x="5" y="155"/>
                    <a:pt x="5" y="101"/>
                  </a:cubicBezTo>
                  <a:cubicBezTo>
                    <a:pt x="5" y="48"/>
                    <a:pt x="48" y="5"/>
                    <a:pt x="102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35"/>
            <p:cNvSpPr>
              <a:spLocks/>
            </p:cNvSpPr>
            <p:nvPr/>
          </p:nvSpPr>
          <p:spPr bwMode="auto">
            <a:xfrm>
              <a:off x="8610600" y="4144963"/>
              <a:ext cx="496888" cy="433388"/>
            </a:xfrm>
            <a:custGeom>
              <a:avLst/>
              <a:gdLst>
                <a:gd name="T0" fmla="*/ 65 w 228"/>
                <a:gd name="T1" fmla="*/ 15 h 199"/>
                <a:gd name="T2" fmla="*/ 61 w 228"/>
                <a:gd name="T3" fmla="*/ 23 h 199"/>
                <a:gd name="T4" fmla="*/ 57 w 228"/>
                <a:gd name="T5" fmla="*/ 29 h 199"/>
                <a:gd name="T6" fmla="*/ 54 w 228"/>
                <a:gd name="T7" fmla="*/ 26 h 199"/>
                <a:gd name="T8" fmla="*/ 52 w 228"/>
                <a:gd name="T9" fmla="*/ 32 h 199"/>
                <a:gd name="T10" fmla="*/ 42 w 228"/>
                <a:gd name="T11" fmla="*/ 34 h 199"/>
                <a:gd name="T12" fmla="*/ 36 w 228"/>
                <a:gd name="T13" fmla="*/ 41 h 199"/>
                <a:gd name="T14" fmla="*/ 27 w 228"/>
                <a:gd name="T15" fmla="*/ 53 h 199"/>
                <a:gd name="T16" fmla="*/ 21 w 228"/>
                <a:gd name="T17" fmla="*/ 61 h 199"/>
                <a:gd name="T18" fmla="*/ 27 w 228"/>
                <a:gd name="T19" fmla="*/ 67 h 199"/>
                <a:gd name="T20" fmla="*/ 27 w 228"/>
                <a:gd name="T21" fmla="*/ 70 h 199"/>
                <a:gd name="T22" fmla="*/ 22 w 228"/>
                <a:gd name="T23" fmla="*/ 65 h 199"/>
                <a:gd name="T24" fmla="*/ 18 w 228"/>
                <a:gd name="T25" fmla="*/ 60 h 199"/>
                <a:gd name="T26" fmla="*/ 16 w 228"/>
                <a:gd name="T27" fmla="*/ 69 h 199"/>
                <a:gd name="T28" fmla="*/ 17 w 228"/>
                <a:gd name="T29" fmla="*/ 83 h 199"/>
                <a:gd name="T30" fmla="*/ 24 w 228"/>
                <a:gd name="T31" fmla="*/ 80 h 199"/>
                <a:gd name="T32" fmla="*/ 32 w 228"/>
                <a:gd name="T33" fmla="*/ 88 h 199"/>
                <a:gd name="T34" fmla="*/ 41 w 228"/>
                <a:gd name="T35" fmla="*/ 98 h 199"/>
                <a:gd name="T36" fmla="*/ 50 w 228"/>
                <a:gd name="T37" fmla="*/ 105 h 199"/>
                <a:gd name="T38" fmla="*/ 61 w 228"/>
                <a:gd name="T39" fmla="*/ 117 h 199"/>
                <a:gd name="T40" fmla="*/ 58 w 228"/>
                <a:gd name="T41" fmla="*/ 134 h 199"/>
                <a:gd name="T42" fmla="*/ 49 w 228"/>
                <a:gd name="T43" fmla="*/ 155 h 199"/>
                <a:gd name="T44" fmla="*/ 52 w 228"/>
                <a:gd name="T45" fmla="*/ 170 h 199"/>
                <a:gd name="T46" fmla="*/ 46 w 228"/>
                <a:gd name="T47" fmla="*/ 171 h 199"/>
                <a:gd name="T48" fmla="*/ 32 w 228"/>
                <a:gd name="T49" fmla="*/ 148 h 199"/>
                <a:gd name="T50" fmla="*/ 16 w 228"/>
                <a:gd name="T51" fmla="*/ 113 h 199"/>
                <a:gd name="T52" fmla="*/ 11 w 228"/>
                <a:gd name="T53" fmla="*/ 87 h 199"/>
                <a:gd name="T54" fmla="*/ 73 w 228"/>
                <a:gd name="T55" fmla="*/ 183 h 199"/>
                <a:gd name="T56" fmla="*/ 89 w 228"/>
                <a:gd name="T57" fmla="*/ 181 h 199"/>
                <a:gd name="T58" fmla="*/ 110 w 228"/>
                <a:gd name="T59" fmla="*/ 178 h 199"/>
                <a:gd name="T60" fmla="*/ 108 w 228"/>
                <a:gd name="T61" fmla="*/ 187 h 199"/>
                <a:gd name="T62" fmla="*/ 121 w 228"/>
                <a:gd name="T63" fmla="*/ 186 h 199"/>
                <a:gd name="T64" fmla="*/ 139 w 228"/>
                <a:gd name="T65" fmla="*/ 184 h 199"/>
                <a:gd name="T66" fmla="*/ 137 w 228"/>
                <a:gd name="T67" fmla="*/ 3 h 199"/>
                <a:gd name="T68" fmla="*/ 197 w 228"/>
                <a:gd name="T69" fmla="*/ 64 h 199"/>
                <a:gd name="T70" fmla="*/ 189 w 228"/>
                <a:gd name="T71" fmla="*/ 58 h 199"/>
                <a:gd name="T72" fmla="*/ 181 w 228"/>
                <a:gd name="T73" fmla="*/ 74 h 199"/>
                <a:gd name="T74" fmla="*/ 170 w 228"/>
                <a:gd name="T75" fmla="*/ 59 h 199"/>
                <a:gd name="T76" fmla="*/ 174 w 228"/>
                <a:gd name="T77" fmla="*/ 75 h 199"/>
                <a:gd name="T78" fmla="*/ 186 w 228"/>
                <a:gd name="T79" fmla="*/ 79 h 199"/>
                <a:gd name="T80" fmla="*/ 181 w 228"/>
                <a:gd name="T81" fmla="*/ 100 h 199"/>
                <a:gd name="T82" fmla="*/ 175 w 228"/>
                <a:gd name="T83" fmla="*/ 122 h 199"/>
                <a:gd name="T84" fmla="*/ 168 w 228"/>
                <a:gd name="T85" fmla="*/ 137 h 199"/>
                <a:gd name="T86" fmla="*/ 147 w 228"/>
                <a:gd name="T87" fmla="*/ 154 h 199"/>
                <a:gd name="T88" fmla="*/ 141 w 228"/>
                <a:gd name="T89" fmla="*/ 139 h 199"/>
                <a:gd name="T90" fmla="*/ 142 w 228"/>
                <a:gd name="T91" fmla="*/ 121 h 199"/>
                <a:gd name="T92" fmla="*/ 135 w 228"/>
                <a:gd name="T93" fmla="*/ 101 h 199"/>
                <a:gd name="T94" fmla="*/ 125 w 228"/>
                <a:gd name="T95" fmla="*/ 89 h 199"/>
                <a:gd name="T96" fmla="*/ 99 w 228"/>
                <a:gd name="T97" fmla="*/ 90 h 199"/>
                <a:gd name="T98" fmla="*/ 89 w 228"/>
                <a:gd name="T99" fmla="*/ 76 h 199"/>
                <a:gd name="T100" fmla="*/ 100 w 228"/>
                <a:gd name="T101" fmla="*/ 49 h 199"/>
                <a:gd name="T102" fmla="*/ 119 w 228"/>
                <a:gd name="T103" fmla="*/ 41 h 199"/>
                <a:gd name="T104" fmla="*/ 130 w 228"/>
                <a:gd name="T105" fmla="*/ 46 h 199"/>
                <a:gd name="T106" fmla="*/ 146 w 228"/>
                <a:gd name="T107" fmla="*/ 46 h 199"/>
                <a:gd name="T108" fmla="*/ 162 w 228"/>
                <a:gd name="T109" fmla="*/ 44 h 199"/>
                <a:gd name="T110" fmla="*/ 147 w 228"/>
                <a:gd name="T111" fmla="*/ 37 h 199"/>
                <a:gd name="T112" fmla="*/ 146 w 228"/>
                <a:gd name="T113" fmla="*/ 32 h 199"/>
                <a:gd name="T114" fmla="*/ 127 w 228"/>
                <a:gd name="T115" fmla="*/ 32 h 199"/>
                <a:gd name="T116" fmla="*/ 111 w 228"/>
                <a:gd name="T117" fmla="*/ 37 h 199"/>
                <a:gd name="T118" fmla="*/ 107 w 228"/>
                <a:gd name="T119" fmla="*/ 21 h 199"/>
                <a:gd name="T120" fmla="*/ 96 w 228"/>
                <a:gd name="T121" fmla="*/ 11 h 199"/>
                <a:gd name="T122" fmla="*/ 109 w 228"/>
                <a:gd name="T123" fmla="*/ 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" h="199">
                  <a:moveTo>
                    <a:pt x="92" y="0"/>
                  </a:moveTo>
                  <a:cubicBezTo>
                    <a:pt x="92" y="0"/>
                    <a:pt x="58" y="5"/>
                    <a:pt x="35" y="31"/>
                  </a:cubicBezTo>
                  <a:cubicBezTo>
                    <a:pt x="35" y="31"/>
                    <a:pt x="53" y="13"/>
                    <a:pt x="64" y="13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4"/>
                    <a:pt x="66" y="15"/>
                    <a:pt x="65" y="15"/>
                  </a:cubicBezTo>
                  <a:cubicBezTo>
                    <a:pt x="65" y="16"/>
                    <a:pt x="64" y="17"/>
                    <a:pt x="64" y="18"/>
                  </a:cubicBezTo>
                  <a:cubicBezTo>
                    <a:pt x="64" y="18"/>
                    <a:pt x="64" y="20"/>
                    <a:pt x="64" y="2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3" y="21"/>
                    <a:pt x="62" y="21"/>
                    <a:pt x="62" y="22"/>
                  </a:cubicBezTo>
                  <a:cubicBezTo>
                    <a:pt x="62" y="22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7" y="29"/>
                  </a:cubicBezTo>
                  <a:cubicBezTo>
                    <a:pt x="56" y="29"/>
                    <a:pt x="56" y="27"/>
                    <a:pt x="56" y="27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6"/>
                    <a:pt x="58" y="26"/>
                    <a:pt x="58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5" y="24"/>
                    <a:pt x="54" y="26"/>
                    <a:pt x="54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1" y="29"/>
                    <a:pt x="51" y="29"/>
                  </a:cubicBezTo>
                  <a:cubicBezTo>
                    <a:pt x="52" y="29"/>
                    <a:pt x="53" y="29"/>
                    <a:pt x="53" y="29"/>
                  </a:cubicBezTo>
                  <a:cubicBezTo>
                    <a:pt x="53" y="29"/>
                    <a:pt x="53" y="30"/>
                    <a:pt x="53" y="31"/>
                  </a:cubicBezTo>
                  <a:cubicBezTo>
                    <a:pt x="53" y="31"/>
                    <a:pt x="52" y="32"/>
                    <a:pt x="52" y="32"/>
                  </a:cubicBezTo>
                  <a:cubicBezTo>
                    <a:pt x="52" y="32"/>
                    <a:pt x="52" y="33"/>
                    <a:pt x="51" y="33"/>
                  </a:cubicBezTo>
                  <a:cubicBezTo>
                    <a:pt x="50" y="32"/>
                    <a:pt x="49" y="32"/>
                    <a:pt x="48" y="32"/>
                  </a:cubicBezTo>
                  <a:cubicBezTo>
                    <a:pt x="47" y="32"/>
                    <a:pt x="46" y="31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3"/>
                    <a:pt x="42" y="34"/>
                    <a:pt x="42" y="34"/>
                  </a:cubicBezTo>
                  <a:cubicBezTo>
                    <a:pt x="42" y="34"/>
                    <a:pt x="41" y="35"/>
                    <a:pt x="41" y="35"/>
                  </a:cubicBezTo>
                  <a:cubicBezTo>
                    <a:pt x="41" y="35"/>
                    <a:pt x="41" y="37"/>
                    <a:pt x="41" y="37"/>
                  </a:cubicBezTo>
                  <a:cubicBezTo>
                    <a:pt x="41" y="37"/>
                    <a:pt x="40" y="38"/>
                    <a:pt x="38" y="38"/>
                  </a:cubicBezTo>
                  <a:cubicBezTo>
                    <a:pt x="37" y="39"/>
                    <a:pt x="36" y="39"/>
                    <a:pt x="36" y="39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4" y="42"/>
                    <a:pt x="34" y="43"/>
                  </a:cubicBezTo>
                  <a:cubicBezTo>
                    <a:pt x="33" y="44"/>
                    <a:pt x="30" y="46"/>
                    <a:pt x="30" y="46"/>
                  </a:cubicBezTo>
                  <a:cubicBezTo>
                    <a:pt x="30" y="46"/>
                    <a:pt x="29" y="47"/>
                    <a:pt x="28" y="48"/>
                  </a:cubicBezTo>
                  <a:cubicBezTo>
                    <a:pt x="28" y="49"/>
                    <a:pt x="28" y="50"/>
                    <a:pt x="28" y="51"/>
                  </a:cubicBezTo>
                  <a:cubicBezTo>
                    <a:pt x="28" y="51"/>
                    <a:pt x="27" y="52"/>
                    <a:pt x="27" y="53"/>
                  </a:cubicBezTo>
                  <a:cubicBezTo>
                    <a:pt x="27" y="54"/>
                    <a:pt x="26" y="55"/>
                    <a:pt x="26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2" y="58"/>
                    <a:pt x="21" y="58"/>
                  </a:cubicBezTo>
                  <a:cubicBezTo>
                    <a:pt x="20" y="59"/>
                    <a:pt x="20" y="60"/>
                    <a:pt x="20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2" y="61"/>
                    <a:pt x="23" y="62"/>
                    <a:pt x="23" y="62"/>
                  </a:cubicBezTo>
                  <a:cubicBezTo>
                    <a:pt x="23" y="62"/>
                    <a:pt x="23" y="63"/>
                    <a:pt x="23" y="64"/>
                  </a:cubicBezTo>
                  <a:cubicBezTo>
                    <a:pt x="23" y="64"/>
                    <a:pt x="22" y="66"/>
                    <a:pt x="23" y="66"/>
                  </a:cubicBezTo>
                  <a:cubicBezTo>
                    <a:pt x="24" y="66"/>
                    <a:pt x="25" y="66"/>
                    <a:pt x="25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9"/>
                    <a:pt x="29" y="70"/>
                  </a:cubicBezTo>
                  <a:cubicBezTo>
                    <a:pt x="28" y="70"/>
                    <a:pt x="28" y="71"/>
                    <a:pt x="28" y="71"/>
                  </a:cubicBezTo>
                  <a:cubicBezTo>
                    <a:pt x="27" y="71"/>
                    <a:pt x="27" y="71"/>
                    <a:pt x="27" y="70"/>
                  </a:cubicBezTo>
                  <a:cubicBezTo>
                    <a:pt x="27" y="69"/>
                    <a:pt x="27" y="69"/>
                    <a:pt x="26" y="68"/>
                  </a:cubicBezTo>
                  <a:cubicBezTo>
                    <a:pt x="25" y="68"/>
                    <a:pt x="24" y="69"/>
                    <a:pt x="24" y="69"/>
                  </a:cubicBezTo>
                  <a:cubicBezTo>
                    <a:pt x="24" y="69"/>
                    <a:pt x="23" y="69"/>
                    <a:pt x="23" y="68"/>
                  </a:cubicBezTo>
                  <a:cubicBezTo>
                    <a:pt x="22" y="67"/>
                    <a:pt x="22" y="68"/>
                    <a:pt x="22" y="67"/>
                  </a:cubicBezTo>
                  <a:cubicBezTo>
                    <a:pt x="22" y="66"/>
                    <a:pt x="23" y="66"/>
                    <a:pt x="22" y="65"/>
                  </a:cubicBezTo>
                  <a:cubicBezTo>
                    <a:pt x="22" y="65"/>
                    <a:pt x="21" y="64"/>
                    <a:pt x="21" y="64"/>
                  </a:cubicBezTo>
                  <a:cubicBezTo>
                    <a:pt x="20" y="64"/>
                    <a:pt x="21" y="65"/>
                    <a:pt x="20" y="64"/>
                  </a:cubicBezTo>
                  <a:cubicBezTo>
                    <a:pt x="20" y="63"/>
                    <a:pt x="19" y="63"/>
                    <a:pt x="19" y="63"/>
                  </a:cubicBezTo>
                  <a:cubicBezTo>
                    <a:pt x="19" y="63"/>
                    <a:pt x="18" y="63"/>
                    <a:pt x="18" y="62"/>
                  </a:cubicBezTo>
                  <a:cubicBezTo>
                    <a:pt x="18" y="62"/>
                    <a:pt x="18" y="61"/>
                    <a:pt x="18" y="60"/>
                  </a:cubicBezTo>
                  <a:cubicBezTo>
                    <a:pt x="18" y="60"/>
                    <a:pt x="19" y="59"/>
                    <a:pt x="19" y="58"/>
                  </a:cubicBezTo>
                  <a:cubicBezTo>
                    <a:pt x="19" y="58"/>
                    <a:pt x="19" y="55"/>
                    <a:pt x="19" y="55"/>
                  </a:cubicBezTo>
                  <a:cubicBezTo>
                    <a:pt x="19" y="55"/>
                    <a:pt x="16" y="61"/>
                    <a:pt x="15" y="66"/>
                  </a:cubicBezTo>
                  <a:cubicBezTo>
                    <a:pt x="15" y="66"/>
                    <a:pt x="16" y="65"/>
                    <a:pt x="16" y="66"/>
                  </a:cubicBezTo>
                  <a:cubicBezTo>
                    <a:pt x="16" y="67"/>
                    <a:pt x="17" y="68"/>
                    <a:pt x="16" y="69"/>
                  </a:cubicBezTo>
                  <a:cubicBezTo>
                    <a:pt x="16" y="69"/>
                    <a:pt x="16" y="69"/>
                    <a:pt x="16" y="72"/>
                  </a:cubicBezTo>
                  <a:cubicBezTo>
                    <a:pt x="16" y="74"/>
                    <a:pt x="17" y="75"/>
                    <a:pt x="17" y="76"/>
                  </a:cubicBezTo>
                  <a:cubicBezTo>
                    <a:pt x="16" y="76"/>
                    <a:pt x="16" y="77"/>
                    <a:pt x="16" y="78"/>
                  </a:cubicBezTo>
                  <a:cubicBezTo>
                    <a:pt x="16" y="79"/>
                    <a:pt x="16" y="82"/>
                    <a:pt x="17" y="82"/>
                  </a:cubicBezTo>
                  <a:cubicBezTo>
                    <a:pt x="17" y="82"/>
                    <a:pt x="17" y="83"/>
                    <a:pt x="17" y="83"/>
                  </a:cubicBezTo>
                  <a:cubicBezTo>
                    <a:pt x="18" y="84"/>
                    <a:pt x="17" y="85"/>
                    <a:pt x="18" y="84"/>
                  </a:cubicBezTo>
                  <a:cubicBezTo>
                    <a:pt x="19" y="82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0"/>
                    <a:pt x="20" y="79"/>
                    <a:pt x="22" y="79"/>
                  </a:cubicBezTo>
                  <a:cubicBezTo>
                    <a:pt x="23" y="79"/>
                    <a:pt x="24" y="79"/>
                    <a:pt x="24" y="80"/>
                  </a:cubicBezTo>
                  <a:cubicBezTo>
                    <a:pt x="25" y="80"/>
                    <a:pt x="23" y="82"/>
                    <a:pt x="24" y="82"/>
                  </a:cubicBezTo>
                  <a:cubicBezTo>
                    <a:pt x="25" y="82"/>
                    <a:pt x="27" y="81"/>
                    <a:pt x="28" y="81"/>
                  </a:cubicBezTo>
                  <a:cubicBezTo>
                    <a:pt x="29" y="81"/>
                    <a:pt x="29" y="82"/>
                    <a:pt x="30" y="83"/>
                  </a:cubicBezTo>
                  <a:cubicBezTo>
                    <a:pt x="30" y="84"/>
                    <a:pt x="30" y="85"/>
                    <a:pt x="31" y="86"/>
                  </a:cubicBezTo>
                  <a:cubicBezTo>
                    <a:pt x="32" y="86"/>
                    <a:pt x="31" y="87"/>
                    <a:pt x="32" y="88"/>
                  </a:cubicBezTo>
                  <a:cubicBezTo>
                    <a:pt x="32" y="89"/>
                    <a:pt x="34" y="90"/>
                    <a:pt x="35" y="90"/>
                  </a:cubicBezTo>
                  <a:cubicBezTo>
                    <a:pt x="35" y="90"/>
                    <a:pt x="37" y="90"/>
                    <a:pt x="38" y="90"/>
                  </a:cubicBezTo>
                  <a:cubicBezTo>
                    <a:pt x="39" y="91"/>
                    <a:pt x="38" y="92"/>
                    <a:pt x="39" y="92"/>
                  </a:cubicBezTo>
                  <a:cubicBezTo>
                    <a:pt x="40" y="92"/>
                    <a:pt x="41" y="95"/>
                    <a:pt x="41" y="95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1" y="98"/>
                    <a:pt x="41" y="99"/>
                    <a:pt x="42" y="100"/>
                  </a:cubicBezTo>
                  <a:cubicBezTo>
                    <a:pt x="42" y="100"/>
                    <a:pt x="44" y="100"/>
                    <a:pt x="44" y="100"/>
                  </a:cubicBezTo>
                  <a:cubicBezTo>
                    <a:pt x="44" y="100"/>
                    <a:pt x="43" y="102"/>
                    <a:pt x="45" y="102"/>
                  </a:cubicBezTo>
                  <a:cubicBezTo>
                    <a:pt x="47" y="103"/>
                    <a:pt x="48" y="103"/>
                    <a:pt x="49" y="104"/>
                  </a:cubicBezTo>
                  <a:cubicBezTo>
                    <a:pt x="49" y="104"/>
                    <a:pt x="48" y="105"/>
                    <a:pt x="50" y="105"/>
                  </a:cubicBezTo>
                  <a:cubicBezTo>
                    <a:pt x="52" y="105"/>
                    <a:pt x="54" y="105"/>
                    <a:pt x="55" y="106"/>
                  </a:cubicBezTo>
                  <a:cubicBezTo>
                    <a:pt x="56" y="106"/>
                    <a:pt x="55" y="107"/>
                    <a:pt x="57" y="109"/>
                  </a:cubicBezTo>
                  <a:cubicBezTo>
                    <a:pt x="60" y="110"/>
                    <a:pt x="60" y="111"/>
                    <a:pt x="61" y="111"/>
                  </a:cubicBezTo>
                  <a:cubicBezTo>
                    <a:pt x="62" y="111"/>
                    <a:pt x="63" y="111"/>
                    <a:pt x="63" y="113"/>
                  </a:cubicBezTo>
                  <a:cubicBezTo>
                    <a:pt x="62" y="115"/>
                    <a:pt x="62" y="116"/>
                    <a:pt x="61" y="117"/>
                  </a:cubicBezTo>
                  <a:cubicBezTo>
                    <a:pt x="60" y="118"/>
                    <a:pt x="59" y="120"/>
                    <a:pt x="58" y="121"/>
                  </a:cubicBezTo>
                  <a:cubicBezTo>
                    <a:pt x="58" y="122"/>
                    <a:pt x="57" y="123"/>
                    <a:pt x="58" y="124"/>
                  </a:cubicBezTo>
                  <a:cubicBezTo>
                    <a:pt x="58" y="126"/>
                    <a:pt x="59" y="127"/>
                    <a:pt x="59" y="128"/>
                  </a:cubicBezTo>
                  <a:cubicBezTo>
                    <a:pt x="59" y="129"/>
                    <a:pt x="59" y="131"/>
                    <a:pt x="59" y="132"/>
                  </a:cubicBezTo>
                  <a:cubicBezTo>
                    <a:pt x="58" y="133"/>
                    <a:pt x="58" y="134"/>
                    <a:pt x="58" y="134"/>
                  </a:cubicBezTo>
                  <a:cubicBezTo>
                    <a:pt x="58" y="134"/>
                    <a:pt x="59" y="136"/>
                    <a:pt x="58" y="137"/>
                  </a:cubicBezTo>
                  <a:cubicBezTo>
                    <a:pt x="57" y="138"/>
                    <a:pt x="55" y="140"/>
                    <a:pt x="54" y="140"/>
                  </a:cubicBezTo>
                  <a:cubicBezTo>
                    <a:pt x="53" y="140"/>
                    <a:pt x="51" y="142"/>
                    <a:pt x="51" y="142"/>
                  </a:cubicBezTo>
                  <a:cubicBezTo>
                    <a:pt x="51" y="142"/>
                    <a:pt x="51" y="146"/>
                    <a:pt x="51" y="147"/>
                  </a:cubicBezTo>
                  <a:cubicBezTo>
                    <a:pt x="51" y="147"/>
                    <a:pt x="47" y="154"/>
                    <a:pt x="49" y="155"/>
                  </a:cubicBezTo>
                  <a:cubicBezTo>
                    <a:pt x="50" y="156"/>
                    <a:pt x="50" y="158"/>
                    <a:pt x="50" y="159"/>
                  </a:cubicBezTo>
                  <a:cubicBezTo>
                    <a:pt x="49" y="160"/>
                    <a:pt x="49" y="160"/>
                    <a:pt x="49" y="160"/>
                  </a:cubicBezTo>
                  <a:cubicBezTo>
                    <a:pt x="48" y="161"/>
                    <a:pt x="46" y="161"/>
                    <a:pt x="47" y="163"/>
                  </a:cubicBezTo>
                  <a:cubicBezTo>
                    <a:pt x="49" y="165"/>
                    <a:pt x="50" y="165"/>
                    <a:pt x="50" y="167"/>
                  </a:cubicBezTo>
                  <a:cubicBezTo>
                    <a:pt x="51" y="168"/>
                    <a:pt x="51" y="168"/>
                    <a:pt x="52" y="170"/>
                  </a:cubicBezTo>
                  <a:cubicBezTo>
                    <a:pt x="53" y="171"/>
                    <a:pt x="53" y="172"/>
                    <a:pt x="54" y="173"/>
                  </a:cubicBezTo>
                  <a:cubicBezTo>
                    <a:pt x="55" y="174"/>
                    <a:pt x="56" y="175"/>
                    <a:pt x="56" y="176"/>
                  </a:cubicBezTo>
                  <a:cubicBezTo>
                    <a:pt x="56" y="177"/>
                    <a:pt x="59" y="179"/>
                    <a:pt x="56" y="177"/>
                  </a:cubicBezTo>
                  <a:cubicBezTo>
                    <a:pt x="53" y="175"/>
                    <a:pt x="56" y="177"/>
                    <a:pt x="52" y="174"/>
                  </a:cubicBezTo>
                  <a:cubicBezTo>
                    <a:pt x="49" y="171"/>
                    <a:pt x="48" y="173"/>
                    <a:pt x="46" y="171"/>
                  </a:cubicBezTo>
                  <a:cubicBezTo>
                    <a:pt x="45" y="169"/>
                    <a:pt x="47" y="175"/>
                    <a:pt x="44" y="168"/>
                  </a:cubicBezTo>
                  <a:cubicBezTo>
                    <a:pt x="41" y="160"/>
                    <a:pt x="40" y="161"/>
                    <a:pt x="39" y="159"/>
                  </a:cubicBezTo>
                  <a:cubicBezTo>
                    <a:pt x="39" y="157"/>
                    <a:pt x="39" y="159"/>
                    <a:pt x="37" y="155"/>
                  </a:cubicBezTo>
                  <a:cubicBezTo>
                    <a:pt x="35" y="151"/>
                    <a:pt x="37" y="154"/>
                    <a:pt x="35" y="151"/>
                  </a:cubicBezTo>
                  <a:cubicBezTo>
                    <a:pt x="33" y="149"/>
                    <a:pt x="33" y="152"/>
                    <a:pt x="32" y="148"/>
                  </a:cubicBezTo>
                  <a:cubicBezTo>
                    <a:pt x="31" y="143"/>
                    <a:pt x="31" y="146"/>
                    <a:pt x="30" y="141"/>
                  </a:cubicBezTo>
                  <a:cubicBezTo>
                    <a:pt x="28" y="136"/>
                    <a:pt x="31" y="136"/>
                    <a:pt x="28" y="133"/>
                  </a:cubicBezTo>
                  <a:cubicBezTo>
                    <a:pt x="25" y="131"/>
                    <a:pt x="25" y="132"/>
                    <a:pt x="24" y="131"/>
                  </a:cubicBezTo>
                  <a:cubicBezTo>
                    <a:pt x="23" y="129"/>
                    <a:pt x="25" y="130"/>
                    <a:pt x="22" y="126"/>
                  </a:cubicBezTo>
                  <a:cubicBezTo>
                    <a:pt x="20" y="122"/>
                    <a:pt x="16" y="120"/>
                    <a:pt x="16" y="113"/>
                  </a:cubicBezTo>
                  <a:cubicBezTo>
                    <a:pt x="16" y="105"/>
                    <a:pt x="16" y="104"/>
                    <a:pt x="16" y="104"/>
                  </a:cubicBezTo>
                  <a:cubicBezTo>
                    <a:pt x="16" y="104"/>
                    <a:pt x="13" y="101"/>
                    <a:pt x="14" y="97"/>
                  </a:cubicBezTo>
                  <a:cubicBezTo>
                    <a:pt x="15" y="92"/>
                    <a:pt x="16" y="94"/>
                    <a:pt x="15" y="92"/>
                  </a:cubicBezTo>
                  <a:cubicBezTo>
                    <a:pt x="15" y="91"/>
                    <a:pt x="14" y="91"/>
                    <a:pt x="13" y="89"/>
                  </a:cubicBezTo>
                  <a:cubicBezTo>
                    <a:pt x="12" y="88"/>
                    <a:pt x="12" y="88"/>
                    <a:pt x="11" y="87"/>
                  </a:cubicBezTo>
                  <a:cubicBezTo>
                    <a:pt x="11" y="86"/>
                    <a:pt x="11" y="83"/>
                    <a:pt x="11" y="83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0" y="84"/>
                    <a:pt x="0" y="182"/>
                    <a:pt x="97" y="197"/>
                  </a:cubicBezTo>
                  <a:cubicBezTo>
                    <a:pt x="97" y="197"/>
                    <a:pt x="75" y="192"/>
                    <a:pt x="73" y="187"/>
                  </a:cubicBezTo>
                  <a:cubicBezTo>
                    <a:pt x="73" y="187"/>
                    <a:pt x="72" y="183"/>
                    <a:pt x="73" y="183"/>
                  </a:cubicBezTo>
                  <a:cubicBezTo>
                    <a:pt x="74" y="183"/>
                    <a:pt x="76" y="184"/>
                    <a:pt x="77" y="183"/>
                  </a:cubicBezTo>
                  <a:cubicBezTo>
                    <a:pt x="79" y="181"/>
                    <a:pt x="80" y="180"/>
                    <a:pt x="80" y="180"/>
                  </a:cubicBezTo>
                  <a:cubicBezTo>
                    <a:pt x="80" y="182"/>
                    <a:pt x="80" y="182"/>
                    <a:pt x="80" y="182"/>
                  </a:cubicBezTo>
                  <a:cubicBezTo>
                    <a:pt x="80" y="182"/>
                    <a:pt x="79" y="182"/>
                    <a:pt x="83" y="181"/>
                  </a:cubicBezTo>
                  <a:cubicBezTo>
                    <a:pt x="88" y="181"/>
                    <a:pt x="88" y="181"/>
                    <a:pt x="89" y="181"/>
                  </a:cubicBezTo>
                  <a:cubicBezTo>
                    <a:pt x="91" y="180"/>
                    <a:pt x="93" y="176"/>
                    <a:pt x="94" y="178"/>
                  </a:cubicBezTo>
                  <a:cubicBezTo>
                    <a:pt x="95" y="181"/>
                    <a:pt x="93" y="180"/>
                    <a:pt x="95" y="181"/>
                  </a:cubicBezTo>
                  <a:cubicBezTo>
                    <a:pt x="97" y="181"/>
                    <a:pt x="101" y="180"/>
                    <a:pt x="101" y="180"/>
                  </a:cubicBezTo>
                  <a:cubicBezTo>
                    <a:pt x="101" y="180"/>
                    <a:pt x="108" y="181"/>
                    <a:pt x="108" y="180"/>
                  </a:cubicBezTo>
                  <a:cubicBezTo>
                    <a:pt x="109" y="179"/>
                    <a:pt x="109" y="178"/>
                    <a:pt x="110" y="178"/>
                  </a:cubicBezTo>
                  <a:cubicBezTo>
                    <a:pt x="111" y="178"/>
                    <a:pt x="112" y="180"/>
                    <a:pt x="112" y="180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5" y="185"/>
                    <a:pt x="103" y="185"/>
                    <a:pt x="105" y="186"/>
                  </a:cubicBezTo>
                  <a:cubicBezTo>
                    <a:pt x="106" y="187"/>
                    <a:pt x="107" y="187"/>
                    <a:pt x="108" y="187"/>
                  </a:cubicBezTo>
                  <a:cubicBezTo>
                    <a:pt x="110" y="187"/>
                    <a:pt x="114" y="190"/>
                    <a:pt x="115" y="188"/>
                  </a:cubicBezTo>
                  <a:cubicBezTo>
                    <a:pt x="116" y="186"/>
                    <a:pt x="116" y="186"/>
                    <a:pt x="117" y="185"/>
                  </a:cubicBezTo>
                  <a:cubicBezTo>
                    <a:pt x="117" y="184"/>
                    <a:pt x="117" y="182"/>
                    <a:pt x="119" y="182"/>
                  </a:cubicBezTo>
                  <a:cubicBezTo>
                    <a:pt x="120" y="182"/>
                    <a:pt x="122" y="183"/>
                    <a:pt x="122" y="183"/>
                  </a:cubicBezTo>
                  <a:cubicBezTo>
                    <a:pt x="121" y="186"/>
                    <a:pt x="121" y="186"/>
                    <a:pt x="121" y="186"/>
                  </a:cubicBezTo>
                  <a:cubicBezTo>
                    <a:pt x="121" y="186"/>
                    <a:pt x="123" y="186"/>
                    <a:pt x="125" y="186"/>
                  </a:cubicBezTo>
                  <a:cubicBezTo>
                    <a:pt x="126" y="186"/>
                    <a:pt x="126" y="188"/>
                    <a:pt x="128" y="186"/>
                  </a:cubicBezTo>
                  <a:cubicBezTo>
                    <a:pt x="129" y="184"/>
                    <a:pt x="129" y="184"/>
                    <a:pt x="131" y="184"/>
                  </a:cubicBezTo>
                  <a:cubicBezTo>
                    <a:pt x="133" y="184"/>
                    <a:pt x="135" y="183"/>
                    <a:pt x="136" y="183"/>
                  </a:cubicBezTo>
                  <a:cubicBezTo>
                    <a:pt x="136" y="184"/>
                    <a:pt x="138" y="184"/>
                    <a:pt x="139" y="184"/>
                  </a:cubicBezTo>
                  <a:cubicBezTo>
                    <a:pt x="139" y="184"/>
                    <a:pt x="143" y="186"/>
                    <a:pt x="143" y="186"/>
                  </a:cubicBezTo>
                  <a:cubicBezTo>
                    <a:pt x="144" y="185"/>
                    <a:pt x="148" y="186"/>
                    <a:pt x="148" y="186"/>
                  </a:cubicBezTo>
                  <a:cubicBezTo>
                    <a:pt x="148" y="186"/>
                    <a:pt x="137" y="196"/>
                    <a:pt x="113" y="197"/>
                  </a:cubicBezTo>
                  <a:cubicBezTo>
                    <a:pt x="113" y="197"/>
                    <a:pt x="167" y="199"/>
                    <a:pt x="197" y="146"/>
                  </a:cubicBezTo>
                  <a:cubicBezTo>
                    <a:pt x="228" y="94"/>
                    <a:pt x="206" y="26"/>
                    <a:pt x="137" y="3"/>
                  </a:cubicBezTo>
                  <a:cubicBezTo>
                    <a:pt x="137" y="3"/>
                    <a:pt x="189" y="22"/>
                    <a:pt x="203" y="71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1"/>
                    <a:pt x="201" y="72"/>
                    <a:pt x="200" y="69"/>
                  </a:cubicBezTo>
                  <a:cubicBezTo>
                    <a:pt x="199" y="67"/>
                    <a:pt x="199" y="68"/>
                    <a:pt x="199" y="66"/>
                  </a:cubicBezTo>
                  <a:cubicBezTo>
                    <a:pt x="198" y="64"/>
                    <a:pt x="198" y="65"/>
                    <a:pt x="197" y="64"/>
                  </a:cubicBezTo>
                  <a:cubicBezTo>
                    <a:pt x="195" y="62"/>
                    <a:pt x="195" y="62"/>
                    <a:pt x="194" y="61"/>
                  </a:cubicBezTo>
                  <a:cubicBezTo>
                    <a:pt x="193" y="61"/>
                    <a:pt x="192" y="58"/>
                    <a:pt x="192" y="57"/>
                  </a:cubicBezTo>
                  <a:cubicBezTo>
                    <a:pt x="191" y="56"/>
                    <a:pt x="189" y="55"/>
                    <a:pt x="188" y="55"/>
                  </a:cubicBezTo>
                  <a:cubicBezTo>
                    <a:pt x="187" y="55"/>
                    <a:pt x="188" y="54"/>
                    <a:pt x="187" y="55"/>
                  </a:cubicBezTo>
                  <a:cubicBezTo>
                    <a:pt x="187" y="56"/>
                    <a:pt x="189" y="58"/>
                    <a:pt x="189" y="58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2"/>
                    <a:pt x="190" y="65"/>
                    <a:pt x="190" y="66"/>
                  </a:cubicBezTo>
                  <a:cubicBezTo>
                    <a:pt x="190" y="67"/>
                    <a:pt x="189" y="70"/>
                    <a:pt x="189" y="70"/>
                  </a:cubicBezTo>
                  <a:cubicBezTo>
                    <a:pt x="189" y="70"/>
                    <a:pt x="188" y="72"/>
                    <a:pt x="187" y="73"/>
                  </a:cubicBezTo>
                  <a:cubicBezTo>
                    <a:pt x="186" y="73"/>
                    <a:pt x="181" y="74"/>
                    <a:pt x="181" y="74"/>
                  </a:cubicBezTo>
                  <a:cubicBezTo>
                    <a:pt x="181" y="74"/>
                    <a:pt x="179" y="72"/>
                    <a:pt x="179" y="71"/>
                  </a:cubicBezTo>
                  <a:cubicBezTo>
                    <a:pt x="178" y="69"/>
                    <a:pt x="175" y="69"/>
                    <a:pt x="174" y="68"/>
                  </a:cubicBezTo>
                  <a:cubicBezTo>
                    <a:pt x="174" y="67"/>
                    <a:pt x="175" y="66"/>
                    <a:pt x="173" y="64"/>
                  </a:cubicBezTo>
                  <a:cubicBezTo>
                    <a:pt x="172" y="62"/>
                    <a:pt x="173" y="63"/>
                    <a:pt x="172" y="61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0" y="59"/>
                    <a:pt x="166" y="58"/>
                    <a:pt x="167" y="60"/>
                  </a:cubicBezTo>
                  <a:cubicBezTo>
                    <a:pt x="168" y="63"/>
                    <a:pt x="167" y="65"/>
                    <a:pt x="168" y="65"/>
                  </a:cubicBezTo>
                  <a:cubicBezTo>
                    <a:pt x="169" y="66"/>
                    <a:pt x="170" y="65"/>
                    <a:pt x="171" y="67"/>
                  </a:cubicBezTo>
                  <a:cubicBezTo>
                    <a:pt x="172" y="69"/>
                    <a:pt x="172" y="70"/>
                    <a:pt x="172" y="71"/>
                  </a:cubicBezTo>
                  <a:cubicBezTo>
                    <a:pt x="173" y="71"/>
                    <a:pt x="173" y="74"/>
                    <a:pt x="174" y="75"/>
                  </a:cubicBezTo>
                  <a:cubicBezTo>
                    <a:pt x="175" y="75"/>
                    <a:pt x="178" y="75"/>
                    <a:pt x="178" y="76"/>
                  </a:cubicBezTo>
                  <a:cubicBezTo>
                    <a:pt x="177" y="77"/>
                    <a:pt x="176" y="78"/>
                    <a:pt x="178" y="79"/>
                  </a:cubicBezTo>
                  <a:cubicBezTo>
                    <a:pt x="179" y="79"/>
                    <a:pt x="179" y="80"/>
                    <a:pt x="180" y="80"/>
                  </a:cubicBezTo>
                  <a:cubicBezTo>
                    <a:pt x="181" y="80"/>
                    <a:pt x="181" y="80"/>
                    <a:pt x="182" y="79"/>
                  </a:cubicBezTo>
                  <a:cubicBezTo>
                    <a:pt x="184" y="79"/>
                    <a:pt x="186" y="79"/>
                    <a:pt x="186" y="79"/>
                  </a:cubicBezTo>
                  <a:cubicBezTo>
                    <a:pt x="186" y="79"/>
                    <a:pt x="188" y="80"/>
                    <a:pt x="188" y="81"/>
                  </a:cubicBezTo>
                  <a:cubicBezTo>
                    <a:pt x="188" y="82"/>
                    <a:pt x="187" y="86"/>
                    <a:pt x="187" y="86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0"/>
                    <a:pt x="185" y="97"/>
                    <a:pt x="184" y="97"/>
                  </a:cubicBezTo>
                  <a:cubicBezTo>
                    <a:pt x="183" y="97"/>
                    <a:pt x="182" y="100"/>
                    <a:pt x="181" y="100"/>
                  </a:cubicBezTo>
                  <a:cubicBezTo>
                    <a:pt x="180" y="101"/>
                    <a:pt x="180" y="105"/>
                    <a:pt x="180" y="105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78" y="108"/>
                    <a:pt x="178" y="111"/>
                    <a:pt x="178" y="112"/>
                  </a:cubicBezTo>
                  <a:cubicBezTo>
                    <a:pt x="178" y="113"/>
                    <a:pt x="179" y="117"/>
                    <a:pt x="178" y="119"/>
                  </a:cubicBezTo>
                  <a:cubicBezTo>
                    <a:pt x="178" y="121"/>
                    <a:pt x="175" y="122"/>
                    <a:pt x="175" y="122"/>
                  </a:cubicBezTo>
                  <a:cubicBezTo>
                    <a:pt x="175" y="122"/>
                    <a:pt x="179" y="126"/>
                    <a:pt x="177" y="126"/>
                  </a:cubicBezTo>
                  <a:cubicBezTo>
                    <a:pt x="175" y="127"/>
                    <a:pt x="173" y="129"/>
                    <a:pt x="173" y="130"/>
                  </a:cubicBezTo>
                  <a:cubicBezTo>
                    <a:pt x="172" y="131"/>
                    <a:pt x="172" y="132"/>
                    <a:pt x="171" y="132"/>
                  </a:cubicBezTo>
                  <a:cubicBezTo>
                    <a:pt x="170" y="133"/>
                    <a:pt x="168" y="133"/>
                    <a:pt x="168" y="134"/>
                  </a:cubicBezTo>
                  <a:cubicBezTo>
                    <a:pt x="168" y="134"/>
                    <a:pt x="168" y="137"/>
                    <a:pt x="168" y="137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9"/>
                    <a:pt x="159" y="149"/>
                  </a:cubicBezTo>
                  <a:cubicBezTo>
                    <a:pt x="158" y="149"/>
                    <a:pt x="153" y="151"/>
                    <a:pt x="152" y="152"/>
                  </a:cubicBezTo>
                  <a:cubicBezTo>
                    <a:pt x="152" y="152"/>
                    <a:pt x="148" y="154"/>
                    <a:pt x="147" y="154"/>
                  </a:cubicBezTo>
                  <a:cubicBezTo>
                    <a:pt x="146" y="154"/>
                    <a:pt x="148" y="157"/>
                    <a:pt x="146" y="154"/>
                  </a:cubicBezTo>
                  <a:cubicBezTo>
                    <a:pt x="144" y="151"/>
                    <a:pt x="145" y="153"/>
                    <a:pt x="144" y="149"/>
                  </a:cubicBezTo>
                  <a:cubicBezTo>
                    <a:pt x="142" y="145"/>
                    <a:pt x="142" y="148"/>
                    <a:pt x="142" y="145"/>
                  </a:cubicBezTo>
                  <a:cubicBezTo>
                    <a:pt x="142" y="143"/>
                    <a:pt x="142" y="145"/>
                    <a:pt x="142" y="143"/>
                  </a:cubicBezTo>
                  <a:cubicBezTo>
                    <a:pt x="142" y="140"/>
                    <a:pt x="143" y="142"/>
                    <a:pt x="141" y="139"/>
                  </a:cubicBezTo>
                  <a:cubicBezTo>
                    <a:pt x="140" y="136"/>
                    <a:pt x="140" y="137"/>
                    <a:pt x="138" y="135"/>
                  </a:cubicBezTo>
                  <a:cubicBezTo>
                    <a:pt x="136" y="133"/>
                    <a:pt x="135" y="135"/>
                    <a:pt x="136" y="132"/>
                  </a:cubicBezTo>
                  <a:cubicBezTo>
                    <a:pt x="137" y="129"/>
                    <a:pt x="137" y="132"/>
                    <a:pt x="137" y="129"/>
                  </a:cubicBezTo>
                  <a:cubicBezTo>
                    <a:pt x="138" y="126"/>
                    <a:pt x="137" y="125"/>
                    <a:pt x="139" y="124"/>
                  </a:cubicBezTo>
                  <a:cubicBezTo>
                    <a:pt x="141" y="123"/>
                    <a:pt x="142" y="122"/>
                    <a:pt x="142" y="121"/>
                  </a:cubicBezTo>
                  <a:cubicBezTo>
                    <a:pt x="142" y="119"/>
                    <a:pt x="142" y="118"/>
                    <a:pt x="142" y="117"/>
                  </a:cubicBezTo>
                  <a:cubicBezTo>
                    <a:pt x="141" y="116"/>
                    <a:pt x="139" y="114"/>
                    <a:pt x="139" y="113"/>
                  </a:cubicBezTo>
                  <a:cubicBezTo>
                    <a:pt x="139" y="112"/>
                    <a:pt x="139" y="113"/>
                    <a:pt x="137" y="111"/>
                  </a:cubicBezTo>
                  <a:cubicBezTo>
                    <a:pt x="136" y="109"/>
                    <a:pt x="135" y="108"/>
                    <a:pt x="135" y="108"/>
                  </a:cubicBezTo>
                  <a:cubicBezTo>
                    <a:pt x="135" y="108"/>
                    <a:pt x="135" y="103"/>
                    <a:pt x="135" y="101"/>
                  </a:cubicBezTo>
                  <a:cubicBezTo>
                    <a:pt x="135" y="99"/>
                    <a:pt x="134" y="102"/>
                    <a:pt x="135" y="99"/>
                  </a:cubicBezTo>
                  <a:cubicBezTo>
                    <a:pt x="135" y="96"/>
                    <a:pt x="135" y="94"/>
                    <a:pt x="135" y="94"/>
                  </a:cubicBezTo>
                  <a:cubicBezTo>
                    <a:pt x="135" y="94"/>
                    <a:pt x="132" y="92"/>
                    <a:pt x="131" y="92"/>
                  </a:cubicBezTo>
                  <a:cubicBezTo>
                    <a:pt x="129" y="92"/>
                    <a:pt x="129" y="94"/>
                    <a:pt x="127" y="93"/>
                  </a:cubicBezTo>
                  <a:cubicBezTo>
                    <a:pt x="125" y="91"/>
                    <a:pt x="126" y="90"/>
                    <a:pt x="125" y="89"/>
                  </a:cubicBezTo>
                  <a:cubicBezTo>
                    <a:pt x="124" y="89"/>
                    <a:pt x="123" y="89"/>
                    <a:pt x="122" y="90"/>
                  </a:cubicBezTo>
                  <a:cubicBezTo>
                    <a:pt x="121" y="91"/>
                    <a:pt x="118" y="91"/>
                    <a:pt x="116" y="91"/>
                  </a:cubicBezTo>
                  <a:cubicBezTo>
                    <a:pt x="114" y="92"/>
                    <a:pt x="113" y="92"/>
                    <a:pt x="110" y="92"/>
                  </a:cubicBezTo>
                  <a:cubicBezTo>
                    <a:pt x="108" y="92"/>
                    <a:pt x="104" y="93"/>
                    <a:pt x="102" y="92"/>
                  </a:cubicBezTo>
                  <a:cubicBezTo>
                    <a:pt x="100" y="91"/>
                    <a:pt x="100" y="92"/>
                    <a:pt x="99" y="90"/>
                  </a:cubicBezTo>
                  <a:cubicBezTo>
                    <a:pt x="98" y="88"/>
                    <a:pt x="99" y="88"/>
                    <a:pt x="97" y="87"/>
                  </a:cubicBezTo>
                  <a:cubicBezTo>
                    <a:pt x="95" y="86"/>
                    <a:pt x="94" y="87"/>
                    <a:pt x="94" y="85"/>
                  </a:cubicBezTo>
                  <a:cubicBezTo>
                    <a:pt x="94" y="82"/>
                    <a:pt x="95" y="83"/>
                    <a:pt x="93" y="81"/>
                  </a:cubicBezTo>
                  <a:cubicBezTo>
                    <a:pt x="92" y="79"/>
                    <a:pt x="94" y="82"/>
                    <a:pt x="92" y="79"/>
                  </a:cubicBezTo>
                  <a:cubicBezTo>
                    <a:pt x="89" y="76"/>
                    <a:pt x="88" y="79"/>
                    <a:pt x="89" y="76"/>
                  </a:cubicBezTo>
                  <a:cubicBezTo>
                    <a:pt x="90" y="74"/>
                    <a:pt x="91" y="75"/>
                    <a:pt x="91" y="73"/>
                  </a:cubicBezTo>
                  <a:cubicBezTo>
                    <a:pt x="91" y="70"/>
                    <a:pt x="95" y="74"/>
                    <a:pt x="92" y="68"/>
                  </a:cubicBezTo>
                  <a:cubicBezTo>
                    <a:pt x="90" y="63"/>
                    <a:pt x="89" y="64"/>
                    <a:pt x="92" y="60"/>
                  </a:cubicBezTo>
                  <a:cubicBezTo>
                    <a:pt x="94" y="55"/>
                    <a:pt x="97" y="54"/>
                    <a:pt x="98" y="53"/>
                  </a:cubicBezTo>
                  <a:cubicBezTo>
                    <a:pt x="98" y="52"/>
                    <a:pt x="99" y="50"/>
                    <a:pt x="100" y="49"/>
                  </a:cubicBezTo>
                  <a:cubicBezTo>
                    <a:pt x="101" y="48"/>
                    <a:pt x="100" y="48"/>
                    <a:pt x="102" y="48"/>
                  </a:cubicBezTo>
                  <a:cubicBezTo>
                    <a:pt x="104" y="48"/>
                    <a:pt x="107" y="47"/>
                    <a:pt x="108" y="46"/>
                  </a:cubicBezTo>
                  <a:cubicBezTo>
                    <a:pt x="109" y="45"/>
                    <a:pt x="111" y="42"/>
                    <a:pt x="112" y="42"/>
                  </a:cubicBezTo>
                  <a:cubicBezTo>
                    <a:pt x="113" y="42"/>
                    <a:pt x="113" y="42"/>
                    <a:pt x="115" y="42"/>
                  </a:cubicBezTo>
                  <a:cubicBezTo>
                    <a:pt x="117" y="41"/>
                    <a:pt x="117" y="41"/>
                    <a:pt x="119" y="41"/>
                  </a:cubicBezTo>
                  <a:cubicBezTo>
                    <a:pt x="120" y="41"/>
                    <a:pt x="117" y="42"/>
                    <a:pt x="121" y="41"/>
                  </a:cubicBezTo>
                  <a:cubicBezTo>
                    <a:pt x="125" y="40"/>
                    <a:pt x="124" y="40"/>
                    <a:pt x="125" y="40"/>
                  </a:cubicBezTo>
                  <a:cubicBezTo>
                    <a:pt x="126" y="40"/>
                    <a:pt x="126" y="41"/>
                    <a:pt x="127" y="41"/>
                  </a:cubicBezTo>
                  <a:cubicBezTo>
                    <a:pt x="129" y="41"/>
                    <a:pt x="129" y="38"/>
                    <a:pt x="129" y="41"/>
                  </a:cubicBezTo>
                  <a:cubicBezTo>
                    <a:pt x="129" y="45"/>
                    <a:pt x="128" y="46"/>
                    <a:pt x="130" y="46"/>
                  </a:cubicBezTo>
                  <a:cubicBezTo>
                    <a:pt x="133" y="47"/>
                    <a:pt x="130" y="47"/>
                    <a:pt x="133" y="47"/>
                  </a:cubicBezTo>
                  <a:cubicBezTo>
                    <a:pt x="136" y="47"/>
                    <a:pt x="135" y="47"/>
                    <a:pt x="137" y="48"/>
                  </a:cubicBezTo>
                  <a:cubicBezTo>
                    <a:pt x="138" y="48"/>
                    <a:pt x="139" y="49"/>
                    <a:pt x="141" y="49"/>
                  </a:cubicBezTo>
                  <a:cubicBezTo>
                    <a:pt x="143" y="49"/>
                    <a:pt x="140" y="52"/>
                    <a:pt x="143" y="49"/>
                  </a:cubicBezTo>
                  <a:cubicBezTo>
                    <a:pt x="146" y="46"/>
                    <a:pt x="141" y="46"/>
                    <a:pt x="146" y="46"/>
                  </a:cubicBezTo>
                  <a:cubicBezTo>
                    <a:pt x="151" y="47"/>
                    <a:pt x="152" y="48"/>
                    <a:pt x="153" y="48"/>
                  </a:cubicBezTo>
                  <a:cubicBezTo>
                    <a:pt x="154" y="47"/>
                    <a:pt x="154" y="48"/>
                    <a:pt x="156" y="47"/>
                  </a:cubicBezTo>
                  <a:cubicBezTo>
                    <a:pt x="159" y="46"/>
                    <a:pt x="159" y="46"/>
                    <a:pt x="160" y="46"/>
                  </a:cubicBezTo>
                  <a:cubicBezTo>
                    <a:pt x="161" y="47"/>
                    <a:pt x="161" y="49"/>
                    <a:pt x="162" y="47"/>
                  </a:cubicBezTo>
                  <a:cubicBezTo>
                    <a:pt x="163" y="45"/>
                    <a:pt x="165" y="45"/>
                    <a:pt x="162" y="44"/>
                  </a:cubicBezTo>
                  <a:cubicBezTo>
                    <a:pt x="159" y="42"/>
                    <a:pt x="158" y="44"/>
                    <a:pt x="158" y="42"/>
                  </a:cubicBezTo>
                  <a:cubicBezTo>
                    <a:pt x="157" y="40"/>
                    <a:pt x="160" y="41"/>
                    <a:pt x="157" y="40"/>
                  </a:cubicBezTo>
                  <a:cubicBezTo>
                    <a:pt x="154" y="40"/>
                    <a:pt x="155" y="40"/>
                    <a:pt x="153" y="39"/>
                  </a:cubicBezTo>
                  <a:cubicBezTo>
                    <a:pt x="151" y="38"/>
                    <a:pt x="149" y="41"/>
                    <a:pt x="148" y="39"/>
                  </a:cubicBezTo>
                  <a:cubicBezTo>
                    <a:pt x="147" y="37"/>
                    <a:pt x="143" y="41"/>
                    <a:pt x="147" y="37"/>
                  </a:cubicBezTo>
                  <a:cubicBezTo>
                    <a:pt x="151" y="34"/>
                    <a:pt x="149" y="32"/>
                    <a:pt x="152" y="33"/>
                  </a:cubicBezTo>
                  <a:cubicBezTo>
                    <a:pt x="155" y="34"/>
                    <a:pt x="154" y="36"/>
                    <a:pt x="155" y="35"/>
                  </a:cubicBezTo>
                  <a:cubicBezTo>
                    <a:pt x="157" y="33"/>
                    <a:pt x="160" y="32"/>
                    <a:pt x="157" y="30"/>
                  </a:cubicBezTo>
                  <a:cubicBezTo>
                    <a:pt x="154" y="28"/>
                    <a:pt x="156" y="29"/>
                    <a:pt x="153" y="28"/>
                  </a:cubicBezTo>
                  <a:cubicBezTo>
                    <a:pt x="150" y="26"/>
                    <a:pt x="147" y="33"/>
                    <a:pt x="146" y="32"/>
                  </a:cubicBezTo>
                  <a:cubicBezTo>
                    <a:pt x="145" y="31"/>
                    <a:pt x="144" y="30"/>
                    <a:pt x="143" y="31"/>
                  </a:cubicBezTo>
                  <a:cubicBezTo>
                    <a:pt x="142" y="31"/>
                    <a:pt x="142" y="34"/>
                    <a:pt x="142" y="36"/>
                  </a:cubicBezTo>
                  <a:cubicBezTo>
                    <a:pt x="142" y="38"/>
                    <a:pt x="143" y="38"/>
                    <a:pt x="140" y="37"/>
                  </a:cubicBezTo>
                  <a:cubicBezTo>
                    <a:pt x="137" y="35"/>
                    <a:pt x="144" y="36"/>
                    <a:pt x="137" y="33"/>
                  </a:cubicBezTo>
                  <a:cubicBezTo>
                    <a:pt x="130" y="31"/>
                    <a:pt x="128" y="31"/>
                    <a:pt x="127" y="32"/>
                  </a:cubicBezTo>
                  <a:cubicBezTo>
                    <a:pt x="126" y="33"/>
                    <a:pt x="125" y="33"/>
                    <a:pt x="124" y="34"/>
                  </a:cubicBezTo>
                  <a:cubicBezTo>
                    <a:pt x="123" y="35"/>
                    <a:pt x="126" y="36"/>
                    <a:pt x="123" y="35"/>
                  </a:cubicBezTo>
                  <a:cubicBezTo>
                    <a:pt x="120" y="33"/>
                    <a:pt x="118" y="35"/>
                    <a:pt x="118" y="35"/>
                  </a:cubicBezTo>
                  <a:cubicBezTo>
                    <a:pt x="118" y="35"/>
                    <a:pt x="117" y="35"/>
                    <a:pt x="116" y="36"/>
                  </a:cubicBezTo>
                  <a:cubicBezTo>
                    <a:pt x="114" y="37"/>
                    <a:pt x="112" y="38"/>
                    <a:pt x="111" y="37"/>
                  </a:cubicBezTo>
                  <a:cubicBezTo>
                    <a:pt x="109" y="37"/>
                    <a:pt x="106" y="38"/>
                    <a:pt x="109" y="34"/>
                  </a:cubicBezTo>
                  <a:cubicBezTo>
                    <a:pt x="111" y="31"/>
                    <a:pt x="109" y="33"/>
                    <a:pt x="113" y="31"/>
                  </a:cubicBezTo>
                  <a:cubicBezTo>
                    <a:pt x="117" y="30"/>
                    <a:pt x="123" y="29"/>
                    <a:pt x="118" y="28"/>
                  </a:cubicBezTo>
                  <a:cubicBezTo>
                    <a:pt x="113" y="27"/>
                    <a:pt x="121" y="27"/>
                    <a:pt x="114" y="24"/>
                  </a:cubicBezTo>
                  <a:cubicBezTo>
                    <a:pt x="107" y="21"/>
                    <a:pt x="107" y="25"/>
                    <a:pt x="107" y="21"/>
                  </a:cubicBezTo>
                  <a:cubicBezTo>
                    <a:pt x="108" y="16"/>
                    <a:pt x="107" y="16"/>
                    <a:pt x="106" y="16"/>
                  </a:cubicBezTo>
                  <a:cubicBezTo>
                    <a:pt x="104" y="16"/>
                    <a:pt x="100" y="17"/>
                    <a:pt x="98" y="18"/>
                  </a:cubicBezTo>
                  <a:cubicBezTo>
                    <a:pt x="97" y="18"/>
                    <a:pt x="99" y="19"/>
                    <a:pt x="96" y="17"/>
                  </a:cubicBezTo>
                  <a:cubicBezTo>
                    <a:pt x="92" y="15"/>
                    <a:pt x="91" y="18"/>
                    <a:pt x="92" y="15"/>
                  </a:cubicBezTo>
                  <a:cubicBezTo>
                    <a:pt x="94" y="13"/>
                    <a:pt x="94" y="12"/>
                    <a:pt x="96" y="11"/>
                  </a:cubicBezTo>
                  <a:cubicBezTo>
                    <a:pt x="98" y="9"/>
                    <a:pt x="97" y="3"/>
                    <a:pt x="102" y="5"/>
                  </a:cubicBezTo>
                  <a:cubicBezTo>
                    <a:pt x="106" y="8"/>
                    <a:pt x="105" y="7"/>
                    <a:pt x="108" y="7"/>
                  </a:cubicBezTo>
                  <a:cubicBezTo>
                    <a:pt x="112" y="7"/>
                    <a:pt x="114" y="7"/>
                    <a:pt x="114" y="6"/>
                  </a:cubicBezTo>
                  <a:cubicBezTo>
                    <a:pt x="114" y="5"/>
                    <a:pt x="109" y="3"/>
                    <a:pt x="109" y="3"/>
                  </a:cubicBezTo>
                  <a:cubicBezTo>
                    <a:pt x="109" y="3"/>
                    <a:pt x="108" y="4"/>
                    <a:pt x="109" y="3"/>
                  </a:cubicBezTo>
                  <a:cubicBezTo>
                    <a:pt x="109" y="2"/>
                    <a:pt x="110" y="1"/>
                    <a:pt x="110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96" y="0"/>
                    <a:pt x="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36"/>
            <p:cNvSpPr>
              <a:spLocks/>
            </p:cNvSpPr>
            <p:nvPr/>
          </p:nvSpPr>
          <p:spPr bwMode="auto">
            <a:xfrm>
              <a:off x="8729663" y="4613275"/>
              <a:ext cx="141288" cy="168275"/>
            </a:xfrm>
            <a:custGeom>
              <a:avLst/>
              <a:gdLst>
                <a:gd name="T0" fmla="*/ 45 w 65"/>
                <a:gd name="T1" fmla="*/ 5 h 77"/>
                <a:gd name="T2" fmla="*/ 45 w 65"/>
                <a:gd name="T3" fmla="*/ 28 h 77"/>
                <a:gd name="T4" fmla="*/ 25 w 65"/>
                <a:gd name="T5" fmla="*/ 45 h 77"/>
                <a:gd name="T6" fmla="*/ 1 w 65"/>
                <a:gd name="T7" fmla="*/ 64 h 77"/>
                <a:gd name="T8" fmla="*/ 65 w 65"/>
                <a:gd name="T9" fmla="*/ 77 h 77"/>
                <a:gd name="T10" fmla="*/ 65 w 65"/>
                <a:gd name="T11" fmla="*/ 0 h 77"/>
                <a:gd name="T12" fmla="*/ 45 w 65"/>
                <a:gd name="T13" fmla="*/ 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7">
                  <a:moveTo>
                    <a:pt x="45" y="5"/>
                  </a:moveTo>
                  <a:cubicBezTo>
                    <a:pt x="45" y="28"/>
                    <a:pt x="45" y="28"/>
                    <a:pt x="45" y="28"/>
                  </a:cubicBezTo>
                  <a:cubicBezTo>
                    <a:pt x="45" y="28"/>
                    <a:pt x="39" y="40"/>
                    <a:pt x="25" y="45"/>
                  </a:cubicBezTo>
                  <a:cubicBezTo>
                    <a:pt x="12" y="49"/>
                    <a:pt x="0" y="56"/>
                    <a:pt x="1" y="64"/>
                  </a:cubicBezTo>
                  <a:cubicBezTo>
                    <a:pt x="2" y="71"/>
                    <a:pt x="18" y="77"/>
                    <a:pt x="65" y="77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4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37"/>
            <p:cNvSpPr>
              <a:spLocks/>
            </p:cNvSpPr>
            <p:nvPr/>
          </p:nvSpPr>
          <p:spPr bwMode="auto">
            <a:xfrm>
              <a:off x="8855075" y="4613275"/>
              <a:ext cx="134938" cy="168275"/>
            </a:xfrm>
            <a:custGeom>
              <a:avLst/>
              <a:gdLst>
                <a:gd name="T0" fmla="*/ 14 w 62"/>
                <a:gd name="T1" fmla="*/ 5 h 77"/>
                <a:gd name="T2" fmla="*/ 14 w 62"/>
                <a:gd name="T3" fmla="*/ 28 h 77"/>
                <a:gd name="T4" fmla="*/ 32 w 62"/>
                <a:gd name="T5" fmla="*/ 45 h 77"/>
                <a:gd name="T6" fmla="*/ 61 w 62"/>
                <a:gd name="T7" fmla="*/ 64 h 77"/>
                <a:gd name="T8" fmla="*/ 0 w 62"/>
                <a:gd name="T9" fmla="*/ 77 h 77"/>
                <a:gd name="T10" fmla="*/ 0 w 62"/>
                <a:gd name="T11" fmla="*/ 0 h 77"/>
                <a:gd name="T12" fmla="*/ 14 w 62"/>
                <a:gd name="T13" fmla="*/ 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77">
                  <a:moveTo>
                    <a:pt x="14" y="5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9" y="40"/>
                    <a:pt x="32" y="45"/>
                  </a:cubicBezTo>
                  <a:cubicBezTo>
                    <a:pt x="46" y="49"/>
                    <a:pt x="62" y="56"/>
                    <a:pt x="61" y="64"/>
                  </a:cubicBezTo>
                  <a:cubicBezTo>
                    <a:pt x="60" y="71"/>
                    <a:pt x="34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38"/>
            <p:cNvSpPr>
              <a:spLocks/>
            </p:cNvSpPr>
            <p:nvPr/>
          </p:nvSpPr>
          <p:spPr bwMode="auto">
            <a:xfrm>
              <a:off x="8618538" y="4127500"/>
              <a:ext cx="500063" cy="503238"/>
            </a:xfrm>
            <a:custGeom>
              <a:avLst/>
              <a:gdLst>
                <a:gd name="T0" fmla="*/ 169 w 230"/>
                <a:gd name="T1" fmla="*/ 12 h 231"/>
                <a:gd name="T2" fmla="*/ 215 w 230"/>
                <a:gd name="T3" fmla="*/ 103 h 231"/>
                <a:gd name="T4" fmla="*/ 102 w 230"/>
                <a:gd name="T5" fmla="*/ 216 h 231"/>
                <a:gd name="T6" fmla="*/ 12 w 230"/>
                <a:gd name="T7" fmla="*/ 171 h 231"/>
                <a:gd name="T8" fmla="*/ 0 w 230"/>
                <a:gd name="T9" fmla="*/ 181 h 231"/>
                <a:gd name="T10" fmla="*/ 102 w 230"/>
                <a:gd name="T11" fmla="*/ 231 h 231"/>
                <a:gd name="T12" fmla="*/ 230 w 230"/>
                <a:gd name="T13" fmla="*/ 103 h 231"/>
                <a:gd name="T14" fmla="*/ 178 w 230"/>
                <a:gd name="T15" fmla="*/ 0 h 231"/>
                <a:gd name="T16" fmla="*/ 169 w 230"/>
                <a:gd name="T17" fmla="*/ 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31">
                  <a:moveTo>
                    <a:pt x="169" y="12"/>
                  </a:moveTo>
                  <a:cubicBezTo>
                    <a:pt x="197" y="32"/>
                    <a:pt x="215" y="65"/>
                    <a:pt x="215" y="103"/>
                  </a:cubicBezTo>
                  <a:cubicBezTo>
                    <a:pt x="215" y="165"/>
                    <a:pt x="165" y="216"/>
                    <a:pt x="102" y="216"/>
                  </a:cubicBezTo>
                  <a:cubicBezTo>
                    <a:pt x="65" y="216"/>
                    <a:pt x="33" y="198"/>
                    <a:pt x="12" y="17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24" y="211"/>
                    <a:pt x="61" y="231"/>
                    <a:pt x="102" y="231"/>
                  </a:cubicBezTo>
                  <a:cubicBezTo>
                    <a:pt x="173" y="231"/>
                    <a:pt x="230" y="174"/>
                    <a:pt x="230" y="103"/>
                  </a:cubicBezTo>
                  <a:cubicBezTo>
                    <a:pt x="230" y="61"/>
                    <a:pt x="210" y="23"/>
                    <a:pt x="178" y="0"/>
                  </a:cubicBezTo>
                  <a:lnTo>
                    <a:pt x="16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39"/>
            <p:cNvSpPr>
              <a:spLocks noEditPoints="1"/>
            </p:cNvSpPr>
            <p:nvPr/>
          </p:nvSpPr>
          <p:spPr bwMode="auto">
            <a:xfrm>
              <a:off x="8621713" y="4137025"/>
              <a:ext cx="442913" cy="441325"/>
            </a:xfrm>
            <a:custGeom>
              <a:avLst/>
              <a:gdLst>
                <a:gd name="T0" fmla="*/ 102 w 203"/>
                <a:gd name="T1" fmla="*/ 203 h 203"/>
                <a:gd name="T2" fmla="*/ 203 w 203"/>
                <a:gd name="T3" fmla="*/ 101 h 203"/>
                <a:gd name="T4" fmla="*/ 102 w 203"/>
                <a:gd name="T5" fmla="*/ 0 h 203"/>
                <a:gd name="T6" fmla="*/ 102 w 203"/>
                <a:gd name="T7" fmla="*/ 5 h 203"/>
                <a:gd name="T8" fmla="*/ 198 w 203"/>
                <a:gd name="T9" fmla="*/ 101 h 203"/>
                <a:gd name="T10" fmla="*/ 102 w 203"/>
                <a:gd name="T11" fmla="*/ 198 h 203"/>
                <a:gd name="T12" fmla="*/ 102 w 203"/>
                <a:gd name="T13" fmla="*/ 203 h 203"/>
                <a:gd name="T14" fmla="*/ 102 w 203"/>
                <a:gd name="T15" fmla="*/ 0 h 203"/>
                <a:gd name="T16" fmla="*/ 0 w 203"/>
                <a:gd name="T17" fmla="*/ 101 h 203"/>
                <a:gd name="T18" fmla="*/ 102 w 203"/>
                <a:gd name="T19" fmla="*/ 203 h 203"/>
                <a:gd name="T20" fmla="*/ 102 w 203"/>
                <a:gd name="T21" fmla="*/ 203 h 203"/>
                <a:gd name="T22" fmla="*/ 102 w 203"/>
                <a:gd name="T23" fmla="*/ 198 h 203"/>
                <a:gd name="T24" fmla="*/ 102 w 203"/>
                <a:gd name="T25" fmla="*/ 198 h 203"/>
                <a:gd name="T26" fmla="*/ 102 w 203"/>
                <a:gd name="T27" fmla="*/ 198 h 203"/>
                <a:gd name="T28" fmla="*/ 5 w 203"/>
                <a:gd name="T29" fmla="*/ 101 h 203"/>
                <a:gd name="T30" fmla="*/ 102 w 203"/>
                <a:gd name="T31" fmla="*/ 5 h 203"/>
                <a:gd name="T32" fmla="*/ 102 w 203"/>
                <a:gd name="T33" fmla="*/ 5 h 203"/>
                <a:gd name="T34" fmla="*/ 102 w 203"/>
                <a:gd name="T35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3" h="203">
                  <a:moveTo>
                    <a:pt x="102" y="203"/>
                  </a:moveTo>
                  <a:cubicBezTo>
                    <a:pt x="158" y="203"/>
                    <a:pt x="203" y="157"/>
                    <a:pt x="203" y="101"/>
                  </a:cubicBezTo>
                  <a:cubicBezTo>
                    <a:pt x="203" y="45"/>
                    <a:pt x="158" y="0"/>
                    <a:pt x="102" y="0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55" y="5"/>
                    <a:pt x="198" y="48"/>
                    <a:pt x="198" y="101"/>
                  </a:cubicBezTo>
                  <a:cubicBezTo>
                    <a:pt x="198" y="155"/>
                    <a:pt x="155" y="198"/>
                    <a:pt x="102" y="198"/>
                  </a:cubicBezTo>
                  <a:lnTo>
                    <a:pt x="102" y="203"/>
                  </a:lnTo>
                  <a:close/>
                  <a:moveTo>
                    <a:pt x="102" y="0"/>
                  </a:moveTo>
                  <a:cubicBezTo>
                    <a:pt x="46" y="0"/>
                    <a:pt x="0" y="45"/>
                    <a:pt x="0" y="101"/>
                  </a:cubicBezTo>
                  <a:cubicBezTo>
                    <a:pt x="0" y="157"/>
                    <a:pt x="46" y="203"/>
                    <a:pt x="102" y="203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48" y="198"/>
                    <a:pt x="5" y="155"/>
                    <a:pt x="5" y="101"/>
                  </a:cubicBezTo>
                  <a:cubicBezTo>
                    <a:pt x="5" y="48"/>
                    <a:pt x="48" y="5"/>
                    <a:pt x="102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40"/>
            <p:cNvSpPr>
              <a:spLocks/>
            </p:cNvSpPr>
            <p:nvPr/>
          </p:nvSpPr>
          <p:spPr bwMode="auto">
            <a:xfrm>
              <a:off x="8610600" y="4144963"/>
              <a:ext cx="496888" cy="433388"/>
            </a:xfrm>
            <a:custGeom>
              <a:avLst/>
              <a:gdLst>
                <a:gd name="T0" fmla="*/ 65 w 228"/>
                <a:gd name="T1" fmla="*/ 15 h 199"/>
                <a:gd name="T2" fmla="*/ 61 w 228"/>
                <a:gd name="T3" fmla="*/ 23 h 199"/>
                <a:gd name="T4" fmla="*/ 57 w 228"/>
                <a:gd name="T5" fmla="*/ 29 h 199"/>
                <a:gd name="T6" fmla="*/ 54 w 228"/>
                <a:gd name="T7" fmla="*/ 26 h 199"/>
                <a:gd name="T8" fmla="*/ 52 w 228"/>
                <a:gd name="T9" fmla="*/ 32 h 199"/>
                <a:gd name="T10" fmla="*/ 42 w 228"/>
                <a:gd name="T11" fmla="*/ 34 h 199"/>
                <a:gd name="T12" fmla="*/ 36 w 228"/>
                <a:gd name="T13" fmla="*/ 41 h 199"/>
                <a:gd name="T14" fmla="*/ 27 w 228"/>
                <a:gd name="T15" fmla="*/ 53 h 199"/>
                <a:gd name="T16" fmla="*/ 21 w 228"/>
                <a:gd name="T17" fmla="*/ 61 h 199"/>
                <a:gd name="T18" fmla="*/ 27 w 228"/>
                <a:gd name="T19" fmla="*/ 67 h 199"/>
                <a:gd name="T20" fmla="*/ 27 w 228"/>
                <a:gd name="T21" fmla="*/ 70 h 199"/>
                <a:gd name="T22" fmla="*/ 22 w 228"/>
                <a:gd name="T23" fmla="*/ 65 h 199"/>
                <a:gd name="T24" fmla="*/ 18 w 228"/>
                <a:gd name="T25" fmla="*/ 60 h 199"/>
                <a:gd name="T26" fmla="*/ 16 w 228"/>
                <a:gd name="T27" fmla="*/ 69 h 199"/>
                <a:gd name="T28" fmla="*/ 17 w 228"/>
                <a:gd name="T29" fmla="*/ 83 h 199"/>
                <a:gd name="T30" fmla="*/ 24 w 228"/>
                <a:gd name="T31" fmla="*/ 80 h 199"/>
                <a:gd name="T32" fmla="*/ 32 w 228"/>
                <a:gd name="T33" fmla="*/ 88 h 199"/>
                <a:gd name="T34" fmla="*/ 41 w 228"/>
                <a:gd name="T35" fmla="*/ 98 h 199"/>
                <a:gd name="T36" fmla="*/ 50 w 228"/>
                <a:gd name="T37" fmla="*/ 105 h 199"/>
                <a:gd name="T38" fmla="*/ 61 w 228"/>
                <a:gd name="T39" fmla="*/ 117 h 199"/>
                <a:gd name="T40" fmla="*/ 58 w 228"/>
                <a:gd name="T41" fmla="*/ 134 h 199"/>
                <a:gd name="T42" fmla="*/ 49 w 228"/>
                <a:gd name="T43" fmla="*/ 155 h 199"/>
                <a:gd name="T44" fmla="*/ 52 w 228"/>
                <a:gd name="T45" fmla="*/ 170 h 199"/>
                <a:gd name="T46" fmla="*/ 46 w 228"/>
                <a:gd name="T47" fmla="*/ 171 h 199"/>
                <a:gd name="T48" fmla="*/ 32 w 228"/>
                <a:gd name="T49" fmla="*/ 148 h 199"/>
                <a:gd name="T50" fmla="*/ 16 w 228"/>
                <a:gd name="T51" fmla="*/ 113 h 199"/>
                <a:gd name="T52" fmla="*/ 11 w 228"/>
                <a:gd name="T53" fmla="*/ 87 h 199"/>
                <a:gd name="T54" fmla="*/ 73 w 228"/>
                <a:gd name="T55" fmla="*/ 183 h 199"/>
                <a:gd name="T56" fmla="*/ 89 w 228"/>
                <a:gd name="T57" fmla="*/ 181 h 199"/>
                <a:gd name="T58" fmla="*/ 110 w 228"/>
                <a:gd name="T59" fmla="*/ 178 h 199"/>
                <a:gd name="T60" fmla="*/ 108 w 228"/>
                <a:gd name="T61" fmla="*/ 187 h 199"/>
                <a:gd name="T62" fmla="*/ 121 w 228"/>
                <a:gd name="T63" fmla="*/ 186 h 199"/>
                <a:gd name="T64" fmla="*/ 139 w 228"/>
                <a:gd name="T65" fmla="*/ 184 h 199"/>
                <a:gd name="T66" fmla="*/ 137 w 228"/>
                <a:gd name="T67" fmla="*/ 3 h 199"/>
                <a:gd name="T68" fmla="*/ 197 w 228"/>
                <a:gd name="T69" fmla="*/ 64 h 199"/>
                <a:gd name="T70" fmla="*/ 189 w 228"/>
                <a:gd name="T71" fmla="*/ 58 h 199"/>
                <a:gd name="T72" fmla="*/ 181 w 228"/>
                <a:gd name="T73" fmla="*/ 74 h 199"/>
                <a:gd name="T74" fmla="*/ 170 w 228"/>
                <a:gd name="T75" fmla="*/ 59 h 199"/>
                <a:gd name="T76" fmla="*/ 174 w 228"/>
                <a:gd name="T77" fmla="*/ 75 h 199"/>
                <a:gd name="T78" fmla="*/ 186 w 228"/>
                <a:gd name="T79" fmla="*/ 79 h 199"/>
                <a:gd name="T80" fmla="*/ 181 w 228"/>
                <a:gd name="T81" fmla="*/ 100 h 199"/>
                <a:gd name="T82" fmla="*/ 175 w 228"/>
                <a:gd name="T83" fmla="*/ 122 h 199"/>
                <a:gd name="T84" fmla="*/ 168 w 228"/>
                <a:gd name="T85" fmla="*/ 137 h 199"/>
                <a:gd name="T86" fmla="*/ 147 w 228"/>
                <a:gd name="T87" fmla="*/ 154 h 199"/>
                <a:gd name="T88" fmla="*/ 141 w 228"/>
                <a:gd name="T89" fmla="*/ 139 h 199"/>
                <a:gd name="T90" fmla="*/ 142 w 228"/>
                <a:gd name="T91" fmla="*/ 121 h 199"/>
                <a:gd name="T92" fmla="*/ 135 w 228"/>
                <a:gd name="T93" fmla="*/ 101 h 199"/>
                <a:gd name="T94" fmla="*/ 125 w 228"/>
                <a:gd name="T95" fmla="*/ 89 h 199"/>
                <a:gd name="T96" fmla="*/ 99 w 228"/>
                <a:gd name="T97" fmla="*/ 90 h 199"/>
                <a:gd name="T98" fmla="*/ 89 w 228"/>
                <a:gd name="T99" fmla="*/ 76 h 199"/>
                <a:gd name="T100" fmla="*/ 100 w 228"/>
                <a:gd name="T101" fmla="*/ 49 h 199"/>
                <a:gd name="T102" fmla="*/ 119 w 228"/>
                <a:gd name="T103" fmla="*/ 41 h 199"/>
                <a:gd name="T104" fmla="*/ 130 w 228"/>
                <a:gd name="T105" fmla="*/ 46 h 199"/>
                <a:gd name="T106" fmla="*/ 146 w 228"/>
                <a:gd name="T107" fmla="*/ 46 h 199"/>
                <a:gd name="T108" fmla="*/ 162 w 228"/>
                <a:gd name="T109" fmla="*/ 44 h 199"/>
                <a:gd name="T110" fmla="*/ 147 w 228"/>
                <a:gd name="T111" fmla="*/ 37 h 199"/>
                <a:gd name="T112" fmla="*/ 146 w 228"/>
                <a:gd name="T113" fmla="*/ 32 h 199"/>
                <a:gd name="T114" fmla="*/ 127 w 228"/>
                <a:gd name="T115" fmla="*/ 32 h 199"/>
                <a:gd name="T116" fmla="*/ 111 w 228"/>
                <a:gd name="T117" fmla="*/ 37 h 199"/>
                <a:gd name="T118" fmla="*/ 107 w 228"/>
                <a:gd name="T119" fmla="*/ 21 h 199"/>
                <a:gd name="T120" fmla="*/ 96 w 228"/>
                <a:gd name="T121" fmla="*/ 11 h 199"/>
                <a:gd name="T122" fmla="*/ 109 w 228"/>
                <a:gd name="T123" fmla="*/ 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" h="199">
                  <a:moveTo>
                    <a:pt x="92" y="0"/>
                  </a:moveTo>
                  <a:cubicBezTo>
                    <a:pt x="92" y="0"/>
                    <a:pt x="58" y="5"/>
                    <a:pt x="35" y="31"/>
                  </a:cubicBezTo>
                  <a:cubicBezTo>
                    <a:pt x="35" y="31"/>
                    <a:pt x="53" y="13"/>
                    <a:pt x="64" y="13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4"/>
                    <a:pt x="66" y="15"/>
                    <a:pt x="65" y="15"/>
                  </a:cubicBezTo>
                  <a:cubicBezTo>
                    <a:pt x="65" y="16"/>
                    <a:pt x="64" y="17"/>
                    <a:pt x="64" y="18"/>
                  </a:cubicBezTo>
                  <a:cubicBezTo>
                    <a:pt x="64" y="18"/>
                    <a:pt x="64" y="20"/>
                    <a:pt x="64" y="2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3" y="21"/>
                    <a:pt x="62" y="21"/>
                    <a:pt x="62" y="22"/>
                  </a:cubicBezTo>
                  <a:cubicBezTo>
                    <a:pt x="62" y="22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7" y="29"/>
                  </a:cubicBezTo>
                  <a:cubicBezTo>
                    <a:pt x="56" y="29"/>
                    <a:pt x="56" y="27"/>
                    <a:pt x="56" y="27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6"/>
                    <a:pt x="58" y="26"/>
                    <a:pt x="58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5" y="24"/>
                    <a:pt x="54" y="26"/>
                    <a:pt x="54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1" y="29"/>
                    <a:pt x="51" y="29"/>
                  </a:cubicBezTo>
                  <a:cubicBezTo>
                    <a:pt x="52" y="29"/>
                    <a:pt x="53" y="29"/>
                    <a:pt x="53" y="29"/>
                  </a:cubicBezTo>
                  <a:cubicBezTo>
                    <a:pt x="53" y="29"/>
                    <a:pt x="53" y="30"/>
                    <a:pt x="53" y="31"/>
                  </a:cubicBezTo>
                  <a:cubicBezTo>
                    <a:pt x="53" y="31"/>
                    <a:pt x="52" y="32"/>
                    <a:pt x="52" y="32"/>
                  </a:cubicBezTo>
                  <a:cubicBezTo>
                    <a:pt x="52" y="32"/>
                    <a:pt x="52" y="33"/>
                    <a:pt x="51" y="33"/>
                  </a:cubicBezTo>
                  <a:cubicBezTo>
                    <a:pt x="50" y="32"/>
                    <a:pt x="49" y="32"/>
                    <a:pt x="48" y="32"/>
                  </a:cubicBezTo>
                  <a:cubicBezTo>
                    <a:pt x="47" y="32"/>
                    <a:pt x="46" y="31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3"/>
                    <a:pt x="42" y="34"/>
                    <a:pt x="42" y="34"/>
                  </a:cubicBezTo>
                  <a:cubicBezTo>
                    <a:pt x="42" y="34"/>
                    <a:pt x="41" y="35"/>
                    <a:pt x="41" y="35"/>
                  </a:cubicBezTo>
                  <a:cubicBezTo>
                    <a:pt x="41" y="35"/>
                    <a:pt x="41" y="37"/>
                    <a:pt x="41" y="37"/>
                  </a:cubicBezTo>
                  <a:cubicBezTo>
                    <a:pt x="41" y="37"/>
                    <a:pt x="40" y="38"/>
                    <a:pt x="38" y="38"/>
                  </a:cubicBezTo>
                  <a:cubicBezTo>
                    <a:pt x="37" y="39"/>
                    <a:pt x="36" y="39"/>
                    <a:pt x="36" y="39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4" y="42"/>
                    <a:pt x="34" y="43"/>
                  </a:cubicBezTo>
                  <a:cubicBezTo>
                    <a:pt x="33" y="44"/>
                    <a:pt x="30" y="46"/>
                    <a:pt x="30" y="46"/>
                  </a:cubicBezTo>
                  <a:cubicBezTo>
                    <a:pt x="30" y="46"/>
                    <a:pt x="29" y="47"/>
                    <a:pt x="28" y="48"/>
                  </a:cubicBezTo>
                  <a:cubicBezTo>
                    <a:pt x="28" y="49"/>
                    <a:pt x="28" y="50"/>
                    <a:pt x="28" y="51"/>
                  </a:cubicBezTo>
                  <a:cubicBezTo>
                    <a:pt x="28" y="51"/>
                    <a:pt x="27" y="52"/>
                    <a:pt x="27" y="53"/>
                  </a:cubicBezTo>
                  <a:cubicBezTo>
                    <a:pt x="27" y="54"/>
                    <a:pt x="26" y="55"/>
                    <a:pt x="26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2" y="58"/>
                    <a:pt x="21" y="58"/>
                  </a:cubicBezTo>
                  <a:cubicBezTo>
                    <a:pt x="20" y="59"/>
                    <a:pt x="20" y="60"/>
                    <a:pt x="20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2" y="61"/>
                    <a:pt x="23" y="62"/>
                    <a:pt x="23" y="62"/>
                  </a:cubicBezTo>
                  <a:cubicBezTo>
                    <a:pt x="23" y="62"/>
                    <a:pt x="23" y="63"/>
                    <a:pt x="23" y="64"/>
                  </a:cubicBezTo>
                  <a:cubicBezTo>
                    <a:pt x="23" y="64"/>
                    <a:pt x="22" y="66"/>
                    <a:pt x="23" y="66"/>
                  </a:cubicBezTo>
                  <a:cubicBezTo>
                    <a:pt x="24" y="66"/>
                    <a:pt x="25" y="66"/>
                    <a:pt x="25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9"/>
                    <a:pt x="29" y="70"/>
                  </a:cubicBezTo>
                  <a:cubicBezTo>
                    <a:pt x="28" y="70"/>
                    <a:pt x="28" y="71"/>
                    <a:pt x="28" y="71"/>
                  </a:cubicBezTo>
                  <a:cubicBezTo>
                    <a:pt x="27" y="71"/>
                    <a:pt x="27" y="71"/>
                    <a:pt x="27" y="70"/>
                  </a:cubicBezTo>
                  <a:cubicBezTo>
                    <a:pt x="27" y="69"/>
                    <a:pt x="27" y="69"/>
                    <a:pt x="26" y="68"/>
                  </a:cubicBezTo>
                  <a:cubicBezTo>
                    <a:pt x="25" y="68"/>
                    <a:pt x="24" y="69"/>
                    <a:pt x="24" y="69"/>
                  </a:cubicBezTo>
                  <a:cubicBezTo>
                    <a:pt x="24" y="69"/>
                    <a:pt x="23" y="69"/>
                    <a:pt x="23" y="68"/>
                  </a:cubicBezTo>
                  <a:cubicBezTo>
                    <a:pt x="22" y="67"/>
                    <a:pt x="22" y="68"/>
                    <a:pt x="22" y="67"/>
                  </a:cubicBezTo>
                  <a:cubicBezTo>
                    <a:pt x="22" y="66"/>
                    <a:pt x="23" y="66"/>
                    <a:pt x="22" y="65"/>
                  </a:cubicBezTo>
                  <a:cubicBezTo>
                    <a:pt x="22" y="65"/>
                    <a:pt x="21" y="64"/>
                    <a:pt x="21" y="64"/>
                  </a:cubicBezTo>
                  <a:cubicBezTo>
                    <a:pt x="20" y="64"/>
                    <a:pt x="21" y="65"/>
                    <a:pt x="20" y="64"/>
                  </a:cubicBezTo>
                  <a:cubicBezTo>
                    <a:pt x="20" y="63"/>
                    <a:pt x="19" y="63"/>
                    <a:pt x="19" y="63"/>
                  </a:cubicBezTo>
                  <a:cubicBezTo>
                    <a:pt x="19" y="63"/>
                    <a:pt x="18" y="63"/>
                    <a:pt x="18" y="62"/>
                  </a:cubicBezTo>
                  <a:cubicBezTo>
                    <a:pt x="18" y="62"/>
                    <a:pt x="18" y="61"/>
                    <a:pt x="18" y="60"/>
                  </a:cubicBezTo>
                  <a:cubicBezTo>
                    <a:pt x="18" y="60"/>
                    <a:pt x="19" y="59"/>
                    <a:pt x="19" y="58"/>
                  </a:cubicBezTo>
                  <a:cubicBezTo>
                    <a:pt x="19" y="58"/>
                    <a:pt x="19" y="55"/>
                    <a:pt x="19" y="55"/>
                  </a:cubicBezTo>
                  <a:cubicBezTo>
                    <a:pt x="19" y="55"/>
                    <a:pt x="16" y="61"/>
                    <a:pt x="15" y="66"/>
                  </a:cubicBezTo>
                  <a:cubicBezTo>
                    <a:pt x="15" y="66"/>
                    <a:pt x="16" y="65"/>
                    <a:pt x="16" y="66"/>
                  </a:cubicBezTo>
                  <a:cubicBezTo>
                    <a:pt x="16" y="67"/>
                    <a:pt x="17" y="68"/>
                    <a:pt x="16" y="69"/>
                  </a:cubicBezTo>
                  <a:cubicBezTo>
                    <a:pt x="16" y="69"/>
                    <a:pt x="16" y="69"/>
                    <a:pt x="16" y="72"/>
                  </a:cubicBezTo>
                  <a:cubicBezTo>
                    <a:pt x="16" y="74"/>
                    <a:pt x="17" y="75"/>
                    <a:pt x="17" y="76"/>
                  </a:cubicBezTo>
                  <a:cubicBezTo>
                    <a:pt x="16" y="76"/>
                    <a:pt x="16" y="77"/>
                    <a:pt x="16" y="78"/>
                  </a:cubicBezTo>
                  <a:cubicBezTo>
                    <a:pt x="16" y="79"/>
                    <a:pt x="16" y="82"/>
                    <a:pt x="17" y="82"/>
                  </a:cubicBezTo>
                  <a:cubicBezTo>
                    <a:pt x="17" y="82"/>
                    <a:pt x="17" y="83"/>
                    <a:pt x="17" y="83"/>
                  </a:cubicBezTo>
                  <a:cubicBezTo>
                    <a:pt x="18" y="84"/>
                    <a:pt x="17" y="85"/>
                    <a:pt x="18" y="84"/>
                  </a:cubicBezTo>
                  <a:cubicBezTo>
                    <a:pt x="19" y="82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0"/>
                    <a:pt x="20" y="79"/>
                    <a:pt x="22" y="79"/>
                  </a:cubicBezTo>
                  <a:cubicBezTo>
                    <a:pt x="23" y="79"/>
                    <a:pt x="24" y="79"/>
                    <a:pt x="24" y="80"/>
                  </a:cubicBezTo>
                  <a:cubicBezTo>
                    <a:pt x="25" y="80"/>
                    <a:pt x="23" y="82"/>
                    <a:pt x="24" y="82"/>
                  </a:cubicBezTo>
                  <a:cubicBezTo>
                    <a:pt x="25" y="82"/>
                    <a:pt x="27" y="81"/>
                    <a:pt x="28" y="81"/>
                  </a:cubicBezTo>
                  <a:cubicBezTo>
                    <a:pt x="29" y="81"/>
                    <a:pt x="29" y="82"/>
                    <a:pt x="30" y="83"/>
                  </a:cubicBezTo>
                  <a:cubicBezTo>
                    <a:pt x="30" y="84"/>
                    <a:pt x="30" y="85"/>
                    <a:pt x="31" y="86"/>
                  </a:cubicBezTo>
                  <a:cubicBezTo>
                    <a:pt x="32" y="86"/>
                    <a:pt x="31" y="87"/>
                    <a:pt x="32" y="88"/>
                  </a:cubicBezTo>
                  <a:cubicBezTo>
                    <a:pt x="32" y="89"/>
                    <a:pt x="34" y="90"/>
                    <a:pt x="35" y="90"/>
                  </a:cubicBezTo>
                  <a:cubicBezTo>
                    <a:pt x="35" y="90"/>
                    <a:pt x="37" y="90"/>
                    <a:pt x="38" y="90"/>
                  </a:cubicBezTo>
                  <a:cubicBezTo>
                    <a:pt x="39" y="91"/>
                    <a:pt x="38" y="92"/>
                    <a:pt x="39" y="92"/>
                  </a:cubicBezTo>
                  <a:cubicBezTo>
                    <a:pt x="40" y="92"/>
                    <a:pt x="41" y="95"/>
                    <a:pt x="41" y="95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1" y="98"/>
                    <a:pt x="41" y="99"/>
                    <a:pt x="42" y="100"/>
                  </a:cubicBezTo>
                  <a:cubicBezTo>
                    <a:pt x="42" y="100"/>
                    <a:pt x="44" y="100"/>
                    <a:pt x="44" y="100"/>
                  </a:cubicBezTo>
                  <a:cubicBezTo>
                    <a:pt x="44" y="100"/>
                    <a:pt x="43" y="102"/>
                    <a:pt x="45" y="102"/>
                  </a:cubicBezTo>
                  <a:cubicBezTo>
                    <a:pt x="47" y="103"/>
                    <a:pt x="48" y="103"/>
                    <a:pt x="49" y="104"/>
                  </a:cubicBezTo>
                  <a:cubicBezTo>
                    <a:pt x="49" y="104"/>
                    <a:pt x="48" y="105"/>
                    <a:pt x="50" y="105"/>
                  </a:cubicBezTo>
                  <a:cubicBezTo>
                    <a:pt x="52" y="105"/>
                    <a:pt x="54" y="105"/>
                    <a:pt x="55" y="106"/>
                  </a:cubicBezTo>
                  <a:cubicBezTo>
                    <a:pt x="56" y="106"/>
                    <a:pt x="55" y="107"/>
                    <a:pt x="57" y="109"/>
                  </a:cubicBezTo>
                  <a:cubicBezTo>
                    <a:pt x="60" y="110"/>
                    <a:pt x="60" y="111"/>
                    <a:pt x="61" y="111"/>
                  </a:cubicBezTo>
                  <a:cubicBezTo>
                    <a:pt x="62" y="111"/>
                    <a:pt x="63" y="111"/>
                    <a:pt x="63" y="113"/>
                  </a:cubicBezTo>
                  <a:cubicBezTo>
                    <a:pt x="62" y="115"/>
                    <a:pt x="62" y="116"/>
                    <a:pt x="61" y="117"/>
                  </a:cubicBezTo>
                  <a:cubicBezTo>
                    <a:pt x="60" y="118"/>
                    <a:pt x="59" y="120"/>
                    <a:pt x="58" y="121"/>
                  </a:cubicBezTo>
                  <a:cubicBezTo>
                    <a:pt x="58" y="122"/>
                    <a:pt x="57" y="123"/>
                    <a:pt x="58" y="124"/>
                  </a:cubicBezTo>
                  <a:cubicBezTo>
                    <a:pt x="58" y="126"/>
                    <a:pt x="59" y="127"/>
                    <a:pt x="59" y="128"/>
                  </a:cubicBezTo>
                  <a:cubicBezTo>
                    <a:pt x="59" y="129"/>
                    <a:pt x="59" y="131"/>
                    <a:pt x="59" y="132"/>
                  </a:cubicBezTo>
                  <a:cubicBezTo>
                    <a:pt x="58" y="133"/>
                    <a:pt x="58" y="134"/>
                    <a:pt x="58" y="134"/>
                  </a:cubicBezTo>
                  <a:cubicBezTo>
                    <a:pt x="58" y="134"/>
                    <a:pt x="59" y="136"/>
                    <a:pt x="58" y="137"/>
                  </a:cubicBezTo>
                  <a:cubicBezTo>
                    <a:pt x="57" y="138"/>
                    <a:pt x="55" y="140"/>
                    <a:pt x="54" y="140"/>
                  </a:cubicBezTo>
                  <a:cubicBezTo>
                    <a:pt x="53" y="140"/>
                    <a:pt x="51" y="142"/>
                    <a:pt x="51" y="142"/>
                  </a:cubicBezTo>
                  <a:cubicBezTo>
                    <a:pt x="51" y="142"/>
                    <a:pt x="51" y="146"/>
                    <a:pt x="51" y="147"/>
                  </a:cubicBezTo>
                  <a:cubicBezTo>
                    <a:pt x="51" y="147"/>
                    <a:pt x="47" y="154"/>
                    <a:pt x="49" y="155"/>
                  </a:cubicBezTo>
                  <a:cubicBezTo>
                    <a:pt x="50" y="156"/>
                    <a:pt x="50" y="158"/>
                    <a:pt x="50" y="159"/>
                  </a:cubicBezTo>
                  <a:cubicBezTo>
                    <a:pt x="49" y="160"/>
                    <a:pt x="49" y="160"/>
                    <a:pt x="49" y="160"/>
                  </a:cubicBezTo>
                  <a:cubicBezTo>
                    <a:pt x="48" y="161"/>
                    <a:pt x="46" y="161"/>
                    <a:pt x="47" y="163"/>
                  </a:cubicBezTo>
                  <a:cubicBezTo>
                    <a:pt x="49" y="165"/>
                    <a:pt x="50" y="165"/>
                    <a:pt x="50" y="167"/>
                  </a:cubicBezTo>
                  <a:cubicBezTo>
                    <a:pt x="51" y="168"/>
                    <a:pt x="51" y="168"/>
                    <a:pt x="52" y="170"/>
                  </a:cubicBezTo>
                  <a:cubicBezTo>
                    <a:pt x="53" y="171"/>
                    <a:pt x="53" y="172"/>
                    <a:pt x="54" y="173"/>
                  </a:cubicBezTo>
                  <a:cubicBezTo>
                    <a:pt x="55" y="174"/>
                    <a:pt x="56" y="175"/>
                    <a:pt x="56" y="176"/>
                  </a:cubicBezTo>
                  <a:cubicBezTo>
                    <a:pt x="56" y="177"/>
                    <a:pt x="59" y="179"/>
                    <a:pt x="56" y="177"/>
                  </a:cubicBezTo>
                  <a:cubicBezTo>
                    <a:pt x="53" y="175"/>
                    <a:pt x="56" y="177"/>
                    <a:pt x="52" y="174"/>
                  </a:cubicBezTo>
                  <a:cubicBezTo>
                    <a:pt x="49" y="171"/>
                    <a:pt x="48" y="173"/>
                    <a:pt x="46" y="171"/>
                  </a:cubicBezTo>
                  <a:cubicBezTo>
                    <a:pt x="45" y="169"/>
                    <a:pt x="47" y="175"/>
                    <a:pt x="44" y="168"/>
                  </a:cubicBezTo>
                  <a:cubicBezTo>
                    <a:pt x="41" y="160"/>
                    <a:pt x="40" y="161"/>
                    <a:pt x="39" y="159"/>
                  </a:cubicBezTo>
                  <a:cubicBezTo>
                    <a:pt x="39" y="157"/>
                    <a:pt x="39" y="159"/>
                    <a:pt x="37" y="155"/>
                  </a:cubicBezTo>
                  <a:cubicBezTo>
                    <a:pt x="35" y="151"/>
                    <a:pt x="37" y="154"/>
                    <a:pt x="35" y="151"/>
                  </a:cubicBezTo>
                  <a:cubicBezTo>
                    <a:pt x="33" y="149"/>
                    <a:pt x="33" y="152"/>
                    <a:pt x="32" y="148"/>
                  </a:cubicBezTo>
                  <a:cubicBezTo>
                    <a:pt x="31" y="143"/>
                    <a:pt x="31" y="146"/>
                    <a:pt x="30" y="141"/>
                  </a:cubicBezTo>
                  <a:cubicBezTo>
                    <a:pt x="28" y="136"/>
                    <a:pt x="31" y="136"/>
                    <a:pt x="28" y="133"/>
                  </a:cubicBezTo>
                  <a:cubicBezTo>
                    <a:pt x="25" y="131"/>
                    <a:pt x="25" y="132"/>
                    <a:pt x="24" y="131"/>
                  </a:cubicBezTo>
                  <a:cubicBezTo>
                    <a:pt x="23" y="129"/>
                    <a:pt x="25" y="130"/>
                    <a:pt x="22" y="126"/>
                  </a:cubicBezTo>
                  <a:cubicBezTo>
                    <a:pt x="20" y="122"/>
                    <a:pt x="16" y="120"/>
                    <a:pt x="16" y="113"/>
                  </a:cubicBezTo>
                  <a:cubicBezTo>
                    <a:pt x="16" y="105"/>
                    <a:pt x="16" y="104"/>
                    <a:pt x="16" y="104"/>
                  </a:cubicBezTo>
                  <a:cubicBezTo>
                    <a:pt x="16" y="104"/>
                    <a:pt x="13" y="101"/>
                    <a:pt x="14" y="97"/>
                  </a:cubicBezTo>
                  <a:cubicBezTo>
                    <a:pt x="15" y="92"/>
                    <a:pt x="16" y="94"/>
                    <a:pt x="15" y="92"/>
                  </a:cubicBezTo>
                  <a:cubicBezTo>
                    <a:pt x="15" y="91"/>
                    <a:pt x="14" y="91"/>
                    <a:pt x="13" y="89"/>
                  </a:cubicBezTo>
                  <a:cubicBezTo>
                    <a:pt x="12" y="88"/>
                    <a:pt x="12" y="88"/>
                    <a:pt x="11" y="87"/>
                  </a:cubicBezTo>
                  <a:cubicBezTo>
                    <a:pt x="11" y="86"/>
                    <a:pt x="11" y="83"/>
                    <a:pt x="11" y="83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0" y="84"/>
                    <a:pt x="0" y="182"/>
                    <a:pt x="97" y="197"/>
                  </a:cubicBezTo>
                  <a:cubicBezTo>
                    <a:pt x="97" y="197"/>
                    <a:pt x="75" y="192"/>
                    <a:pt x="73" y="187"/>
                  </a:cubicBezTo>
                  <a:cubicBezTo>
                    <a:pt x="73" y="187"/>
                    <a:pt x="72" y="183"/>
                    <a:pt x="73" y="183"/>
                  </a:cubicBezTo>
                  <a:cubicBezTo>
                    <a:pt x="74" y="183"/>
                    <a:pt x="76" y="184"/>
                    <a:pt x="77" y="183"/>
                  </a:cubicBezTo>
                  <a:cubicBezTo>
                    <a:pt x="79" y="181"/>
                    <a:pt x="80" y="180"/>
                    <a:pt x="80" y="180"/>
                  </a:cubicBezTo>
                  <a:cubicBezTo>
                    <a:pt x="80" y="182"/>
                    <a:pt x="80" y="182"/>
                    <a:pt x="80" y="182"/>
                  </a:cubicBezTo>
                  <a:cubicBezTo>
                    <a:pt x="80" y="182"/>
                    <a:pt x="79" y="182"/>
                    <a:pt x="83" y="181"/>
                  </a:cubicBezTo>
                  <a:cubicBezTo>
                    <a:pt x="88" y="181"/>
                    <a:pt x="88" y="181"/>
                    <a:pt x="89" y="181"/>
                  </a:cubicBezTo>
                  <a:cubicBezTo>
                    <a:pt x="91" y="180"/>
                    <a:pt x="93" y="176"/>
                    <a:pt x="94" y="178"/>
                  </a:cubicBezTo>
                  <a:cubicBezTo>
                    <a:pt x="95" y="181"/>
                    <a:pt x="93" y="180"/>
                    <a:pt x="95" y="181"/>
                  </a:cubicBezTo>
                  <a:cubicBezTo>
                    <a:pt x="97" y="181"/>
                    <a:pt x="101" y="180"/>
                    <a:pt x="101" y="180"/>
                  </a:cubicBezTo>
                  <a:cubicBezTo>
                    <a:pt x="101" y="180"/>
                    <a:pt x="108" y="181"/>
                    <a:pt x="108" y="180"/>
                  </a:cubicBezTo>
                  <a:cubicBezTo>
                    <a:pt x="109" y="179"/>
                    <a:pt x="109" y="178"/>
                    <a:pt x="110" y="178"/>
                  </a:cubicBezTo>
                  <a:cubicBezTo>
                    <a:pt x="111" y="178"/>
                    <a:pt x="112" y="180"/>
                    <a:pt x="112" y="180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5" y="185"/>
                    <a:pt x="103" y="185"/>
                    <a:pt x="105" y="186"/>
                  </a:cubicBezTo>
                  <a:cubicBezTo>
                    <a:pt x="106" y="187"/>
                    <a:pt x="107" y="187"/>
                    <a:pt x="108" y="187"/>
                  </a:cubicBezTo>
                  <a:cubicBezTo>
                    <a:pt x="110" y="187"/>
                    <a:pt x="114" y="190"/>
                    <a:pt x="115" y="188"/>
                  </a:cubicBezTo>
                  <a:cubicBezTo>
                    <a:pt x="116" y="186"/>
                    <a:pt x="116" y="186"/>
                    <a:pt x="117" y="185"/>
                  </a:cubicBezTo>
                  <a:cubicBezTo>
                    <a:pt x="117" y="184"/>
                    <a:pt x="117" y="182"/>
                    <a:pt x="119" y="182"/>
                  </a:cubicBezTo>
                  <a:cubicBezTo>
                    <a:pt x="120" y="182"/>
                    <a:pt x="122" y="183"/>
                    <a:pt x="122" y="183"/>
                  </a:cubicBezTo>
                  <a:cubicBezTo>
                    <a:pt x="121" y="186"/>
                    <a:pt x="121" y="186"/>
                    <a:pt x="121" y="186"/>
                  </a:cubicBezTo>
                  <a:cubicBezTo>
                    <a:pt x="121" y="186"/>
                    <a:pt x="123" y="186"/>
                    <a:pt x="125" y="186"/>
                  </a:cubicBezTo>
                  <a:cubicBezTo>
                    <a:pt x="126" y="186"/>
                    <a:pt x="126" y="188"/>
                    <a:pt x="128" y="186"/>
                  </a:cubicBezTo>
                  <a:cubicBezTo>
                    <a:pt x="129" y="184"/>
                    <a:pt x="129" y="184"/>
                    <a:pt x="131" y="184"/>
                  </a:cubicBezTo>
                  <a:cubicBezTo>
                    <a:pt x="133" y="184"/>
                    <a:pt x="135" y="183"/>
                    <a:pt x="136" y="183"/>
                  </a:cubicBezTo>
                  <a:cubicBezTo>
                    <a:pt x="136" y="184"/>
                    <a:pt x="138" y="184"/>
                    <a:pt x="139" y="184"/>
                  </a:cubicBezTo>
                  <a:cubicBezTo>
                    <a:pt x="139" y="184"/>
                    <a:pt x="143" y="186"/>
                    <a:pt x="143" y="186"/>
                  </a:cubicBezTo>
                  <a:cubicBezTo>
                    <a:pt x="144" y="185"/>
                    <a:pt x="148" y="186"/>
                    <a:pt x="148" y="186"/>
                  </a:cubicBezTo>
                  <a:cubicBezTo>
                    <a:pt x="148" y="186"/>
                    <a:pt x="137" y="196"/>
                    <a:pt x="113" y="197"/>
                  </a:cubicBezTo>
                  <a:cubicBezTo>
                    <a:pt x="113" y="197"/>
                    <a:pt x="167" y="199"/>
                    <a:pt x="197" y="146"/>
                  </a:cubicBezTo>
                  <a:cubicBezTo>
                    <a:pt x="228" y="94"/>
                    <a:pt x="206" y="26"/>
                    <a:pt x="137" y="3"/>
                  </a:cubicBezTo>
                  <a:cubicBezTo>
                    <a:pt x="137" y="3"/>
                    <a:pt x="189" y="22"/>
                    <a:pt x="203" y="71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1"/>
                    <a:pt x="201" y="72"/>
                    <a:pt x="200" y="69"/>
                  </a:cubicBezTo>
                  <a:cubicBezTo>
                    <a:pt x="199" y="67"/>
                    <a:pt x="199" y="68"/>
                    <a:pt x="199" y="66"/>
                  </a:cubicBezTo>
                  <a:cubicBezTo>
                    <a:pt x="198" y="64"/>
                    <a:pt x="198" y="65"/>
                    <a:pt x="197" y="64"/>
                  </a:cubicBezTo>
                  <a:cubicBezTo>
                    <a:pt x="195" y="62"/>
                    <a:pt x="195" y="62"/>
                    <a:pt x="194" y="61"/>
                  </a:cubicBezTo>
                  <a:cubicBezTo>
                    <a:pt x="193" y="61"/>
                    <a:pt x="192" y="58"/>
                    <a:pt x="192" y="57"/>
                  </a:cubicBezTo>
                  <a:cubicBezTo>
                    <a:pt x="191" y="56"/>
                    <a:pt x="189" y="55"/>
                    <a:pt x="188" y="55"/>
                  </a:cubicBezTo>
                  <a:cubicBezTo>
                    <a:pt x="187" y="55"/>
                    <a:pt x="188" y="54"/>
                    <a:pt x="187" y="55"/>
                  </a:cubicBezTo>
                  <a:cubicBezTo>
                    <a:pt x="187" y="56"/>
                    <a:pt x="189" y="58"/>
                    <a:pt x="189" y="58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2"/>
                    <a:pt x="190" y="65"/>
                    <a:pt x="190" y="66"/>
                  </a:cubicBezTo>
                  <a:cubicBezTo>
                    <a:pt x="190" y="67"/>
                    <a:pt x="189" y="70"/>
                    <a:pt x="189" y="70"/>
                  </a:cubicBezTo>
                  <a:cubicBezTo>
                    <a:pt x="189" y="70"/>
                    <a:pt x="188" y="72"/>
                    <a:pt x="187" y="73"/>
                  </a:cubicBezTo>
                  <a:cubicBezTo>
                    <a:pt x="186" y="73"/>
                    <a:pt x="181" y="74"/>
                    <a:pt x="181" y="74"/>
                  </a:cubicBezTo>
                  <a:cubicBezTo>
                    <a:pt x="181" y="74"/>
                    <a:pt x="179" y="72"/>
                    <a:pt x="179" y="71"/>
                  </a:cubicBezTo>
                  <a:cubicBezTo>
                    <a:pt x="178" y="69"/>
                    <a:pt x="175" y="69"/>
                    <a:pt x="174" y="68"/>
                  </a:cubicBezTo>
                  <a:cubicBezTo>
                    <a:pt x="174" y="67"/>
                    <a:pt x="175" y="66"/>
                    <a:pt x="173" y="64"/>
                  </a:cubicBezTo>
                  <a:cubicBezTo>
                    <a:pt x="172" y="62"/>
                    <a:pt x="173" y="63"/>
                    <a:pt x="172" y="61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0" y="59"/>
                    <a:pt x="166" y="58"/>
                    <a:pt x="167" y="60"/>
                  </a:cubicBezTo>
                  <a:cubicBezTo>
                    <a:pt x="168" y="63"/>
                    <a:pt x="167" y="65"/>
                    <a:pt x="168" y="65"/>
                  </a:cubicBezTo>
                  <a:cubicBezTo>
                    <a:pt x="169" y="66"/>
                    <a:pt x="170" y="65"/>
                    <a:pt x="171" y="67"/>
                  </a:cubicBezTo>
                  <a:cubicBezTo>
                    <a:pt x="172" y="69"/>
                    <a:pt x="172" y="70"/>
                    <a:pt x="172" y="71"/>
                  </a:cubicBezTo>
                  <a:cubicBezTo>
                    <a:pt x="173" y="71"/>
                    <a:pt x="173" y="74"/>
                    <a:pt x="174" y="75"/>
                  </a:cubicBezTo>
                  <a:cubicBezTo>
                    <a:pt x="175" y="75"/>
                    <a:pt x="178" y="75"/>
                    <a:pt x="178" y="76"/>
                  </a:cubicBezTo>
                  <a:cubicBezTo>
                    <a:pt x="177" y="77"/>
                    <a:pt x="176" y="78"/>
                    <a:pt x="178" y="79"/>
                  </a:cubicBezTo>
                  <a:cubicBezTo>
                    <a:pt x="179" y="79"/>
                    <a:pt x="179" y="80"/>
                    <a:pt x="180" y="80"/>
                  </a:cubicBezTo>
                  <a:cubicBezTo>
                    <a:pt x="181" y="80"/>
                    <a:pt x="181" y="80"/>
                    <a:pt x="182" y="79"/>
                  </a:cubicBezTo>
                  <a:cubicBezTo>
                    <a:pt x="184" y="79"/>
                    <a:pt x="186" y="79"/>
                    <a:pt x="186" y="79"/>
                  </a:cubicBezTo>
                  <a:cubicBezTo>
                    <a:pt x="186" y="79"/>
                    <a:pt x="188" y="80"/>
                    <a:pt x="188" y="81"/>
                  </a:cubicBezTo>
                  <a:cubicBezTo>
                    <a:pt x="188" y="82"/>
                    <a:pt x="187" y="86"/>
                    <a:pt x="187" y="86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0"/>
                    <a:pt x="185" y="97"/>
                    <a:pt x="184" y="97"/>
                  </a:cubicBezTo>
                  <a:cubicBezTo>
                    <a:pt x="183" y="97"/>
                    <a:pt x="182" y="100"/>
                    <a:pt x="181" y="100"/>
                  </a:cubicBezTo>
                  <a:cubicBezTo>
                    <a:pt x="180" y="101"/>
                    <a:pt x="180" y="105"/>
                    <a:pt x="180" y="105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78" y="108"/>
                    <a:pt x="178" y="111"/>
                    <a:pt x="178" y="112"/>
                  </a:cubicBezTo>
                  <a:cubicBezTo>
                    <a:pt x="178" y="113"/>
                    <a:pt x="179" y="117"/>
                    <a:pt x="178" y="119"/>
                  </a:cubicBezTo>
                  <a:cubicBezTo>
                    <a:pt x="178" y="121"/>
                    <a:pt x="175" y="122"/>
                    <a:pt x="175" y="122"/>
                  </a:cubicBezTo>
                  <a:cubicBezTo>
                    <a:pt x="175" y="122"/>
                    <a:pt x="179" y="126"/>
                    <a:pt x="177" y="126"/>
                  </a:cubicBezTo>
                  <a:cubicBezTo>
                    <a:pt x="175" y="127"/>
                    <a:pt x="173" y="129"/>
                    <a:pt x="173" y="130"/>
                  </a:cubicBezTo>
                  <a:cubicBezTo>
                    <a:pt x="172" y="131"/>
                    <a:pt x="172" y="132"/>
                    <a:pt x="171" y="132"/>
                  </a:cubicBezTo>
                  <a:cubicBezTo>
                    <a:pt x="170" y="133"/>
                    <a:pt x="168" y="133"/>
                    <a:pt x="168" y="134"/>
                  </a:cubicBezTo>
                  <a:cubicBezTo>
                    <a:pt x="168" y="134"/>
                    <a:pt x="168" y="137"/>
                    <a:pt x="168" y="137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9"/>
                    <a:pt x="159" y="149"/>
                  </a:cubicBezTo>
                  <a:cubicBezTo>
                    <a:pt x="158" y="149"/>
                    <a:pt x="153" y="151"/>
                    <a:pt x="152" y="152"/>
                  </a:cubicBezTo>
                  <a:cubicBezTo>
                    <a:pt x="152" y="152"/>
                    <a:pt x="148" y="154"/>
                    <a:pt x="147" y="154"/>
                  </a:cubicBezTo>
                  <a:cubicBezTo>
                    <a:pt x="146" y="154"/>
                    <a:pt x="148" y="157"/>
                    <a:pt x="146" y="154"/>
                  </a:cubicBezTo>
                  <a:cubicBezTo>
                    <a:pt x="144" y="151"/>
                    <a:pt x="145" y="153"/>
                    <a:pt x="144" y="149"/>
                  </a:cubicBezTo>
                  <a:cubicBezTo>
                    <a:pt x="142" y="145"/>
                    <a:pt x="142" y="148"/>
                    <a:pt x="142" y="145"/>
                  </a:cubicBezTo>
                  <a:cubicBezTo>
                    <a:pt x="142" y="143"/>
                    <a:pt x="142" y="145"/>
                    <a:pt x="142" y="143"/>
                  </a:cubicBezTo>
                  <a:cubicBezTo>
                    <a:pt x="142" y="140"/>
                    <a:pt x="143" y="142"/>
                    <a:pt x="141" y="139"/>
                  </a:cubicBezTo>
                  <a:cubicBezTo>
                    <a:pt x="140" y="136"/>
                    <a:pt x="140" y="137"/>
                    <a:pt x="138" y="135"/>
                  </a:cubicBezTo>
                  <a:cubicBezTo>
                    <a:pt x="136" y="133"/>
                    <a:pt x="135" y="135"/>
                    <a:pt x="136" y="132"/>
                  </a:cubicBezTo>
                  <a:cubicBezTo>
                    <a:pt x="137" y="129"/>
                    <a:pt x="137" y="132"/>
                    <a:pt x="137" y="129"/>
                  </a:cubicBezTo>
                  <a:cubicBezTo>
                    <a:pt x="138" y="126"/>
                    <a:pt x="137" y="125"/>
                    <a:pt x="139" y="124"/>
                  </a:cubicBezTo>
                  <a:cubicBezTo>
                    <a:pt x="141" y="123"/>
                    <a:pt x="142" y="122"/>
                    <a:pt x="142" y="121"/>
                  </a:cubicBezTo>
                  <a:cubicBezTo>
                    <a:pt x="142" y="119"/>
                    <a:pt x="142" y="118"/>
                    <a:pt x="142" y="117"/>
                  </a:cubicBezTo>
                  <a:cubicBezTo>
                    <a:pt x="141" y="116"/>
                    <a:pt x="139" y="114"/>
                    <a:pt x="139" y="113"/>
                  </a:cubicBezTo>
                  <a:cubicBezTo>
                    <a:pt x="139" y="112"/>
                    <a:pt x="139" y="113"/>
                    <a:pt x="137" y="111"/>
                  </a:cubicBezTo>
                  <a:cubicBezTo>
                    <a:pt x="136" y="109"/>
                    <a:pt x="135" y="108"/>
                    <a:pt x="135" y="108"/>
                  </a:cubicBezTo>
                  <a:cubicBezTo>
                    <a:pt x="135" y="108"/>
                    <a:pt x="135" y="103"/>
                    <a:pt x="135" y="101"/>
                  </a:cubicBezTo>
                  <a:cubicBezTo>
                    <a:pt x="135" y="99"/>
                    <a:pt x="134" y="102"/>
                    <a:pt x="135" y="99"/>
                  </a:cubicBezTo>
                  <a:cubicBezTo>
                    <a:pt x="135" y="96"/>
                    <a:pt x="135" y="94"/>
                    <a:pt x="135" y="94"/>
                  </a:cubicBezTo>
                  <a:cubicBezTo>
                    <a:pt x="135" y="94"/>
                    <a:pt x="132" y="92"/>
                    <a:pt x="131" y="92"/>
                  </a:cubicBezTo>
                  <a:cubicBezTo>
                    <a:pt x="129" y="92"/>
                    <a:pt x="129" y="94"/>
                    <a:pt x="127" y="93"/>
                  </a:cubicBezTo>
                  <a:cubicBezTo>
                    <a:pt x="125" y="91"/>
                    <a:pt x="126" y="90"/>
                    <a:pt x="125" y="89"/>
                  </a:cubicBezTo>
                  <a:cubicBezTo>
                    <a:pt x="124" y="89"/>
                    <a:pt x="123" y="89"/>
                    <a:pt x="122" y="90"/>
                  </a:cubicBezTo>
                  <a:cubicBezTo>
                    <a:pt x="121" y="91"/>
                    <a:pt x="118" y="91"/>
                    <a:pt x="116" y="91"/>
                  </a:cubicBezTo>
                  <a:cubicBezTo>
                    <a:pt x="114" y="92"/>
                    <a:pt x="113" y="92"/>
                    <a:pt x="110" y="92"/>
                  </a:cubicBezTo>
                  <a:cubicBezTo>
                    <a:pt x="108" y="92"/>
                    <a:pt x="104" y="93"/>
                    <a:pt x="102" y="92"/>
                  </a:cubicBezTo>
                  <a:cubicBezTo>
                    <a:pt x="100" y="91"/>
                    <a:pt x="100" y="92"/>
                    <a:pt x="99" y="90"/>
                  </a:cubicBezTo>
                  <a:cubicBezTo>
                    <a:pt x="98" y="88"/>
                    <a:pt x="99" y="88"/>
                    <a:pt x="97" y="87"/>
                  </a:cubicBezTo>
                  <a:cubicBezTo>
                    <a:pt x="95" y="86"/>
                    <a:pt x="94" y="87"/>
                    <a:pt x="94" y="85"/>
                  </a:cubicBezTo>
                  <a:cubicBezTo>
                    <a:pt x="94" y="82"/>
                    <a:pt x="95" y="83"/>
                    <a:pt x="93" y="81"/>
                  </a:cubicBezTo>
                  <a:cubicBezTo>
                    <a:pt x="92" y="79"/>
                    <a:pt x="94" y="82"/>
                    <a:pt x="92" y="79"/>
                  </a:cubicBezTo>
                  <a:cubicBezTo>
                    <a:pt x="89" y="76"/>
                    <a:pt x="88" y="79"/>
                    <a:pt x="89" y="76"/>
                  </a:cubicBezTo>
                  <a:cubicBezTo>
                    <a:pt x="90" y="74"/>
                    <a:pt x="91" y="75"/>
                    <a:pt x="91" y="73"/>
                  </a:cubicBezTo>
                  <a:cubicBezTo>
                    <a:pt x="91" y="70"/>
                    <a:pt x="95" y="74"/>
                    <a:pt x="92" y="68"/>
                  </a:cubicBezTo>
                  <a:cubicBezTo>
                    <a:pt x="90" y="63"/>
                    <a:pt x="89" y="64"/>
                    <a:pt x="92" y="60"/>
                  </a:cubicBezTo>
                  <a:cubicBezTo>
                    <a:pt x="94" y="55"/>
                    <a:pt x="97" y="54"/>
                    <a:pt x="98" y="53"/>
                  </a:cubicBezTo>
                  <a:cubicBezTo>
                    <a:pt x="98" y="52"/>
                    <a:pt x="99" y="50"/>
                    <a:pt x="100" y="49"/>
                  </a:cubicBezTo>
                  <a:cubicBezTo>
                    <a:pt x="101" y="48"/>
                    <a:pt x="100" y="48"/>
                    <a:pt x="102" y="48"/>
                  </a:cubicBezTo>
                  <a:cubicBezTo>
                    <a:pt x="104" y="48"/>
                    <a:pt x="107" y="47"/>
                    <a:pt x="108" y="46"/>
                  </a:cubicBezTo>
                  <a:cubicBezTo>
                    <a:pt x="109" y="45"/>
                    <a:pt x="111" y="42"/>
                    <a:pt x="112" y="42"/>
                  </a:cubicBezTo>
                  <a:cubicBezTo>
                    <a:pt x="113" y="42"/>
                    <a:pt x="113" y="42"/>
                    <a:pt x="115" y="42"/>
                  </a:cubicBezTo>
                  <a:cubicBezTo>
                    <a:pt x="117" y="41"/>
                    <a:pt x="117" y="41"/>
                    <a:pt x="119" y="41"/>
                  </a:cubicBezTo>
                  <a:cubicBezTo>
                    <a:pt x="120" y="41"/>
                    <a:pt x="117" y="42"/>
                    <a:pt x="121" y="41"/>
                  </a:cubicBezTo>
                  <a:cubicBezTo>
                    <a:pt x="125" y="40"/>
                    <a:pt x="124" y="40"/>
                    <a:pt x="125" y="40"/>
                  </a:cubicBezTo>
                  <a:cubicBezTo>
                    <a:pt x="126" y="40"/>
                    <a:pt x="126" y="41"/>
                    <a:pt x="127" y="41"/>
                  </a:cubicBezTo>
                  <a:cubicBezTo>
                    <a:pt x="129" y="41"/>
                    <a:pt x="129" y="38"/>
                    <a:pt x="129" y="41"/>
                  </a:cubicBezTo>
                  <a:cubicBezTo>
                    <a:pt x="129" y="45"/>
                    <a:pt x="128" y="46"/>
                    <a:pt x="130" y="46"/>
                  </a:cubicBezTo>
                  <a:cubicBezTo>
                    <a:pt x="133" y="47"/>
                    <a:pt x="130" y="47"/>
                    <a:pt x="133" y="47"/>
                  </a:cubicBezTo>
                  <a:cubicBezTo>
                    <a:pt x="136" y="47"/>
                    <a:pt x="135" y="47"/>
                    <a:pt x="137" y="48"/>
                  </a:cubicBezTo>
                  <a:cubicBezTo>
                    <a:pt x="138" y="48"/>
                    <a:pt x="139" y="49"/>
                    <a:pt x="141" y="49"/>
                  </a:cubicBezTo>
                  <a:cubicBezTo>
                    <a:pt x="143" y="49"/>
                    <a:pt x="140" y="52"/>
                    <a:pt x="143" y="49"/>
                  </a:cubicBezTo>
                  <a:cubicBezTo>
                    <a:pt x="146" y="46"/>
                    <a:pt x="141" y="46"/>
                    <a:pt x="146" y="46"/>
                  </a:cubicBezTo>
                  <a:cubicBezTo>
                    <a:pt x="151" y="47"/>
                    <a:pt x="152" y="48"/>
                    <a:pt x="153" y="48"/>
                  </a:cubicBezTo>
                  <a:cubicBezTo>
                    <a:pt x="154" y="47"/>
                    <a:pt x="154" y="48"/>
                    <a:pt x="156" y="47"/>
                  </a:cubicBezTo>
                  <a:cubicBezTo>
                    <a:pt x="159" y="46"/>
                    <a:pt x="159" y="46"/>
                    <a:pt x="160" y="46"/>
                  </a:cubicBezTo>
                  <a:cubicBezTo>
                    <a:pt x="161" y="47"/>
                    <a:pt x="161" y="49"/>
                    <a:pt x="162" y="47"/>
                  </a:cubicBezTo>
                  <a:cubicBezTo>
                    <a:pt x="163" y="45"/>
                    <a:pt x="165" y="45"/>
                    <a:pt x="162" y="44"/>
                  </a:cubicBezTo>
                  <a:cubicBezTo>
                    <a:pt x="159" y="42"/>
                    <a:pt x="158" y="44"/>
                    <a:pt x="158" y="42"/>
                  </a:cubicBezTo>
                  <a:cubicBezTo>
                    <a:pt x="157" y="40"/>
                    <a:pt x="160" y="41"/>
                    <a:pt x="157" y="40"/>
                  </a:cubicBezTo>
                  <a:cubicBezTo>
                    <a:pt x="154" y="40"/>
                    <a:pt x="155" y="40"/>
                    <a:pt x="153" y="39"/>
                  </a:cubicBezTo>
                  <a:cubicBezTo>
                    <a:pt x="151" y="38"/>
                    <a:pt x="149" y="41"/>
                    <a:pt x="148" y="39"/>
                  </a:cubicBezTo>
                  <a:cubicBezTo>
                    <a:pt x="147" y="37"/>
                    <a:pt x="143" y="41"/>
                    <a:pt x="147" y="37"/>
                  </a:cubicBezTo>
                  <a:cubicBezTo>
                    <a:pt x="151" y="34"/>
                    <a:pt x="149" y="32"/>
                    <a:pt x="152" y="33"/>
                  </a:cubicBezTo>
                  <a:cubicBezTo>
                    <a:pt x="155" y="34"/>
                    <a:pt x="154" y="36"/>
                    <a:pt x="155" y="35"/>
                  </a:cubicBezTo>
                  <a:cubicBezTo>
                    <a:pt x="157" y="33"/>
                    <a:pt x="160" y="32"/>
                    <a:pt x="157" y="30"/>
                  </a:cubicBezTo>
                  <a:cubicBezTo>
                    <a:pt x="154" y="28"/>
                    <a:pt x="156" y="29"/>
                    <a:pt x="153" y="28"/>
                  </a:cubicBezTo>
                  <a:cubicBezTo>
                    <a:pt x="150" y="26"/>
                    <a:pt x="147" y="33"/>
                    <a:pt x="146" y="32"/>
                  </a:cubicBezTo>
                  <a:cubicBezTo>
                    <a:pt x="145" y="31"/>
                    <a:pt x="144" y="30"/>
                    <a:pt x="143" y="31"/>
                  </a:cubicBezTo>
                  <a:cubicBezTo>
                    <a:pt x="142" y="31"/>
                    <a:pt x="142" y="34"/>
                    <a:pt x="142" y="36"/>
                  </a:cubicBezTo>
                  <a:cubicBezTo>
                    <a:pt x="142" y="38"/>
                    <a:pt x="143" y="38"/>
                    <a:pt x="140" y="37"/>
                  </a:cubicBezTo>
                  <a:cubicBezTo>
                    <a:pt x="137" y="35"/>
                    <a:pt x="144" y="36"/>
                    <a:pt x="137" y="33"/>
                  </a:cubicBezTo>
                  <a:cubicBezTo>
                    <a:pt x="130" y="31"/>
                    <a:pt x="128" y="31"/>
                    <a:pt x="127" y="32"/>
                  </a:cubicBezTo>
                  <a:cubicBezTo>
                    <a:pt x="126" y="33"/>
                    <a:pt x="125" y="33"/>
                    <a:pt x="124" y="34"/>
                  </a:cubicBezTo>
                  <a:cubicBezTo>
                    <a:pt x="123" y="35"/>
                    <a:pt x="126" y="36"/>
                    <a:pt x="123" y="35"/>
                  </a:cubicBezTo>
                  <a:cubicBezTo>
                    <a:pt x="120" y="33"/>
                    <a:pt x="118" y="35"/>
                    <a:pt x="118" y="35"/>
                  </a:cubicBezTo>
                  <a:cubicBezTo>
                    <a:pt x="118" y="35"/>
                    <a:pt x="117" y="35"/>
                    <a:pt x="116" y="36"/>
                  </a:cubicBezTo>
                  <a:cubicBezTo>
                    <a:pt x="114" y="37"/>
                    <a:pt x="112" y="38"/>
                    <a:pt x="111" y="37"/>
                  </a:cubicBezTo>
                  <a:cubicBezTo>
                    <a:pt x="109" y="37"/>
                    <a:pt x="106" y="38"/>
                    <a:pt x="109" y="34"/>
                  </a:cubicBezTo>
                  <a:cubicBezTo>
                    <a:pt x="111" y="31"/>
                    <a:pt x="109" y="33"/>
                    <a:pt x="113" y="31"/>
                  </a:cubicBezTo>
                  <a:cubicBezTo>
                    <a:pt x="117" y="30"/>
                    <a:pt x="123" y="29"/>
                    <a:pt x="118" y="28"/>
                  </a:cubicBezTo>
                  <a:cubicBezTo>
                    <a:pt x="113" y="27"/>
                    <a:pt x="121" y="27"/>
                    <a:pt x="114" y="24"/>
                  </a:cubicBezTo>
                  <a:cubicBezTo>
                    <a:pt x="107" y="21"/>
                    <a:pt x="107" y="25"/>
                    <a:pt x="107" y="21"/>
                  </a:cubicBezTo>
                  <a:cubicBezTo>
                    <a:pt x="108" y="16"/>
                    <a:pt x="107" y="16"/>
                    <a:pt x="106" y="16"/>
                  </a:cubicBezTo>
                  <a:cubicBezTo>
                    <a:pt x="104" y="16"/>
                    <a:pt x="100" y="17"/>
                    <a:pt x="98" y="18"/>
                  </a:cubicBezTo>
                  <a:cubicBezTo>
                    <a:pt x="97" y="18"/>
                    <a:pt x="99" y="19"/>
                    <a:pt x="96" y="17"/>
                  </a:cubicBezTo>
                  <a:cubicBezTo>
                    <a:pt x="92" y="15"/>
                    <a:pt x="91" y="18"/>
                    <a:pt x="92" y="15"/>
                  </a:cubicBezTo>
                  <a:cubicBezTo>
                    <a:pt x="94" y="13"/>
                    <a:pt x="94" y="12"/>
                    <a:pt x="96" y="11"/>
                  </a:cubicBezTo>
                  <a:cubicBezTo>
                    <a:pt x="98" y="9"/>
                    <a:pt x="97" y="3"/>
                    <a:pt x="102" y="5"/>
                  </a:cubicBezTo>
                  <a:cubicBezTo>
                    <a:pt x="106" y="8"/>
                    <a:pt x="105" y="7"/>
                    <a:pt x="108" y="7"/>
                  </a:cubicBezTo>
                  <a:cubicBezTo>
                    <a:pt x="112" y="7"/>
                    <a:pt x="114" y="7"/>
                    <a:pt x="114" y="6"/>
                  </a:cubicBezTo>
                  <a:cubicBezTo>
                    <a:pt x="114" y="5"/>
                    <a:pt x="109" y="3"/>
                    <a:pt x="109" y="3"/>
                  </a:cubicBezTo>
                  <a:cubicBezTo>
                    <a:pt x="109" y="3"/>
                    <a:pt x="108" y="4"/>
                    <a:pt x="109" y="3"/>
                  </a:cubicBezTo>
                  <a:cubicBezTo>
                    <a:pt x="109" y="2"/>
                    <a:pt x="110" y="1"/>
                    <a:pt x="110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96" y="0"/>
                    <a:pt x="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6" name="Freeform 41"/>
          <p:cNvSpPr>
            <a:spLocks noEditPoints="1"/>
          </p:cNvSpPr>
          <p:nvPr/>
        </p:nvSpPr>
        <p:spPr bwMode="auto">
          <a:xfrm>
            <a:off x="4359525" y="3790502"/>
            <a:ext cx="428526" cy="390435"/>
          </a:xfrm>
          <a:custGeom>
            <a:avLst/>
            <a:gdLst>
              <a:gd name="T0" fmla="*/ 116 w 196"/>
              <a:gd name="T1" fmla="*/ 2 h 179"/>
              <a:gd name="T2" fmla="*/ 98 w 196"/>
              <a:gd name="T3" fmla="*/ 0 h 179"/>
              <a:gd name="T4" fmla="*/ 98 w 196"/>
              <a:gd name="T5" fmla="*/ 17 h 179"/>
              <a:gd name="T6" fmla="*/ 113 w 196"/>
              <a:gd name="T7" fmla="*/ 18 h 179"/>
              <a:gd name="T8" fmla="*/ 169 w 196"/>
              <a:gd name="T9" fmla="*/ 105 h 179"/>
              <a:gd name="T10" fmla="*/ 98 w 196"/>
              <a:gd name="T11" fmla="*/ 163 h 179"/>
              <a:gd name="T12" fmla="*/ 98 w 196"/>
              <a:gd name="T13" fmla="*/ 179 h 179"/>
              <a:gd name="T14" fmla="*/ 185 w 196"/>
              <a:gd name="T15" fmla="*/ 108 h 179"/>
              <a:gd name="T16" fmla="*/ 116 w 196"/>
              <a:gd name="T17" fmla="*/ 2 h 179"/>
              <a:gd name="T18" fmla="*/ 98 w 196"/>
              <a:gd name="T19" fmla="*/ 0 h 179"/>
              <a:gd name="T20" fmla="*/ 10 w 196"/>
              <a:gd name="T21" fmla="*/ 71 h 179"/>
              <a:gd name="T22" fmla="*/ 79 w 196"/>
              <a:gd name="T23" fmla="*/ 177 h 179"/>
              <a:gd name="T24" fmla="*/ 98 w 196"/>
              <a:gd name="T25" fmla="*/ 179 h 179"/>
              <a:gd name="T26" fmla="*/ 98 w 196"/>
              <a:gd name="T27" fmla="*/ 163 h 179"/>
              <a:gd name="T28" fmla="*/ 83 w 196"/>
              <a:gd name="T29" fmla="*/ 161 h 179"/>
              <a:gd name="T30" fmla="*/ 83 w 196"/>
              <a:gd name="T31" fmla="*/ 161 h 179"/>
              <a:gd name="T32" fmla="*/ 26 w 196"/>
              <a:gd name="T33" fmla="*/ 75 h 179"/>
              <a:gd name="T34" fmla="*/ 98 w 196"/>
              <a:gd name="T35" fmla="*/ 17 h 179"/>
              <a:gd name="T36" fmla="*/ 98 w 196"/>
              <a:gd name="T37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179">
                <a:moveTo>
                  <a:pt x="116" y="2"/>
                </a:moveTo>
                <a:cubicBezTo>
                  <a:pt x="110" y="1"/>
                  <a:pt x="104" y="0"/>
                  <a:pt x="98" y="0"/>
                </a:cubicBezTo>
                <a:cubicBezTo>
                  <a:pt x="98" y="17"/>
                  <a:pt x="98" y="17"/>
                  <a:pt x="98" y="17"/>
                </a:cubicBezTo>
                <a:cubicBezTo>
                  <a:pt x="103" y="17"/>
                  <a:pt x="108" y="17"/>
                  <a:pt x="113" y="18"/>
                </a:cubicBezTo>
                <a:cubicBezTo>
                  <a:pt x="152" y="27"/>
                  <a:pt x="177" y="65"/>
                  <a:pt x="169" y="105"/>
                </a:cubicBezTo>
                <a:cubicBezTo>
                  <a:pt x="162" y="139"/>
                  <a:pt x="131" y="163"/>
                  <a:pt x="98" y="163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39" y="179"/>
                  <a:pt x="177" y="150"/>
                  <a:pt x="185" y="108"/>
                </a:cubicBezTo>
                <a:cubicBezTo>
                  <a:pt x="196" y="60"/>
                  <a:pt x="165" y="12"/>
                  <a:pt x="116" y="2"/>
                </a:cubicBezTo>
                <a:close/>
                <a:moveTo>
                  <a:pt x="98" y="0"/>
                </a:moveTo>
                <a:cubicBezTo>
                  <a:pt x="56" y="0"/>
                  <a:pt x="19" y="29"/>
                  <a:pt x="10" y="71"/>
                </a:cubicBezTo>
                <a:cubicBezTo>
                  <a:pt x="0" y="120"/>
                  <a:pt x="31" y="167"/>
                  <a:pt x="79" y="177"/>
                </a:cubicBezTo>
                <a:cubicBezTo>
                  <a:pt x="85" y="179"/>
                  <a:pt x="92" y="179"/>
                  <a:pt x="98" y="179"/>
                </a:cubicBezTo>
                <a:cubicBezTo>
                  <a:pt x="98" y="163"/>
                  <a:pt x="98" y="163"/>
                  <a:pt x="98" y="163"/>
                </a:cubicBezTo>
                <a:cubicBezTo>
                  <a:pt x="93" y="163"/>
                  <a:pt x="88" y="162"/>
                  <a:pt x="83" y="161"/>
                </a:cubicBezTo>
                <a:cubicBezTo>
                  <a:pt x="83" y="161"/>
                  <a:pt x="83" y="161"/>
                  <a:pt x="83" y="161"/>
                </a:cubicBezTo>
                <a:cubicBezTo>
                  <a:pt x="43" y="153"/>
                  <a:pt x="18" y="114"/>
                  <a:pt x="26" y="75"/>
                </a:cubicBezTo>
                <a:cubicBezTo>
                  <a:pt x="33" y="40"/>
                  <a:pt x="64" y="17"/>
                  <a:pt x="98" y="17"/>
                </a:cubicBezTo>
                <a:lnTo>
                  <a:pt x="98" y="0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7" name="Freeform 42"/>
          <p:cNvSpPr>
            <a:spLocks/>
          </p:cNvSpPr>
          <p:nvPr/>
        </p:nvSpPr>
        <p:spPr bwMode="auto">
          <a:xfrm>
            <a:off x="4470625" y="4150781"/>
            <a:ext cx="92054" cy="198392"/>
          </a:xfrm>
          <a:custGeom>
            <a:avLst/>
            <a:gdLst>
              <a:gd name="T0" fmla="*/ 33 w 58"/>
              <a:gd name="T1" fmla="*/ 125 h 125"/>
              <a:gd name="T2" fmla="*/ 0 w 58"/>
              <a:gd name="T3" fmla="*/ 118 h 125"/>
              <a:gd name="T4" fmla="*/ 25 w 58"/>
              <a:gd name="T5" fmla="*/ 0 h 125"/>
              <a:gd name="T6" fmla="*/ 58 w 58"/>
              <a:gd name="T7" fmla="*/ 7 h 125"/>
              <a:gd name="T8" fmla="*/ 33 w 58"/>
              <a:gd name="T9" fmla="*/ 12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125">
                <a:moveTo>
                  <a:pt x="33" y="125"/>
                </a:moveTo>
                <a:lnTo>
                  <a:pt x="0" y="118"/>
                </a:lnTo>
                <a:lnTo>
                  <a:pt x="25" y="0"/>
                </a:lnTo>
                <a:lnTo>
                  <a:pt x="58" y="7"/>
                </a:lnTo>
                <a:lnTo>
                  <a:pt x="33" y="12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8" name="Freeform 43"/>
          <p:cNvSpPr>
            <a:spLocks/>
          </p:cNvSpPr>
          <p:nvPr/>
        </p:nvSpPr>
        <p:spPr bwMode="auto">
          <a:xfrm>
            <a:off x="4432533" y="4211092"/>
            <a:ext cx="130145" cy="268226"/>
          </a:xfrm>
          <a:custGeom>
            <a:avLst/>
            <a:gdLst>
              <a:gd name="T0" fmla="*/ 40 w 60"/>
              <a:gd name="T1" fmla="*/ 106 h 123"/>
              <a:gd name="T2" fmla="*/ 18 w 60"/>
              <a:gd name="T3" fmla="*/ 121 h 123"/>
              <a:gd name="T4" fmla="*/ 3 w 60"/>
              <a:gd name="T5" fmla="*/ 98 h 123"/>
              <a:gd name="T6" fmla="*/ 20 w 60"/>
              <a:gd name="T7" fmla="*/ 17 h 123"/>
              <a:gd name="T8" fmla="*/ 42 w 60"/>
              <a:gd name="T9" fmla="*/ 2 h 123"/>
              <a:gd name="T10" fmla="*/ 57 w 60"/>
              <a:gd name="T11" fmla="*/ 25 h 123"/>
              <a:gd name="T12" fmla="*/ 40 w 60"/>
              <a:gd name="T13" fmla="*/ 10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123">
                <a:moveTo>
                  <a:pt x="40" y="106"/>
                </a:moveTo>
                <a:cubicBezTo>
                  <a:pt x="38" y="116"/>
                  <a:pt x="28" y="123"/>
                  <a:pt x="18" y="121"/>
                </a:cubicBezTo>
                <a:cubicBezTo>
                  <a:pt x="7" y="118"/>
                  <a:pt x="0" y="108"/>
                  <a:pt x="3" y="98"/>
                </a:cubicBezTo>
                <a:cubicBezTo>
                  <a:pt x="20" y="17"/>
                  <a:pt x="20" y="17"/>
                  <a:pt x="20" y="17"/>
                </a:cubicBezTo>
                <a:cubicBezTo>
                  <a:pt x="22" y="6"/>
                  <a:pt x="32" y="0"/>
                  <a:pt x="42" y="2"/>
                </a:cubicBezTo>
                <a:cubicBezTo>
                  <a:pt x="53" y="4"/>
                  <a:pt x="60" y="14"/>
                  <a:pt x="57" y="25"/>
                </a:cubicBezTo>
                <a:lnTo>
                  <a:pt x="40" y="106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9" name="Freeform 44"/>
          <p:cNvSpPr>
            <a:spLocks/>
          </p:cNvSpPr>
          <p:nvPr/>
        </p:nvSpPr>
        <p:spPr bwMode="auto">
          <a:xfrm>
            <a:off x="3243771" y="1206650"/>
            <a:ext cx="523754" cy="479314"/>
          </a:xfrm>
          <a:custGeom>
            <a:avLst/>
            <a:gdLst>
              <a:gd name="T0" fmla="*/ 117 w 240"/>
              <a:gd name="T1" fmla="*/ 220 h 220"/>
              <a:gd name="T2" fmla="*/ 0 w 240"/>
              <a:gd name="T3" fmla="*/ 219 h 220"/>
              <a:gd name="T4" fmla="*/ 0 w 240"/>
              <a:gd name="T5" fmla="*/ 44 h 220"/>
              <a:gd name="T6" fmla="*/ 120 w 240"/>
              <a:gd name="T7" fmla="*/ 44 h 220"/>
              <a:gd name="T8" fmla="*/ 240 w 240"/>
              <a:gd name="T9" fmla="*/ 44 h 220"/>
              <a:gd name="T10" fmla="*/ 240 w 240"/>
              <a:gd name="T11" fmla="*/ 219 h 220"/>
              <a:gd name="T12" fmla="*/ 117 w 240"/>
              <a:gd name="T13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220">
                <a:moveTo>
                  <a:pt x="117" y="220"/>
                </a:moveTo>
                <a:cubicBezTo>
                  <a:pt x="117" y="220"/>
                  <a:pt x="76" y="179"/>
                  <a:pt x="0" y="219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78" y="0"/>
                  <a:pt x="120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40" y="219"/>
                  <a:pt x="240" y="219"/>
                  <a:pt x="240" y="219"/>
                </a:cubicBezTo>
                <a:lnTo>
                  <a:pt x="117" y="220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0" name="Freeform 45"/>
          <p:cNvSpPr>
            <a:spLocks noEditPoints="1"/>
          </p:cNvSpPr>
          <p:nvPr/>
        </p:nvSpPr>
        <p:spPr bwMode="auto">
          <a:xfrm>
            <a:off x="3088232" y="3866684"/>
            <a:ext cx="638027" cy="528516"/>
          </a:xfrm>
          <a:custGeom>
            <a:avLst/>
            <a:gdLst>
              <a:gd name="T0" fmla="*/ 199 w 293"/>
              <a:gd name="T1" fmla="*/ 192 h 242"/>
              <a:gd name="T2" fmla="*/ 219 w 293"/>
              <a:gd name="T3" fmla="*/ 205 h 242"/>
              <a:gd name="T4" fmla="*/ 219 w 293"/>
              <a:gd name="T5" fmla="*/ 214 h 242"/>
              <a:gd name="T6" fmla="*/ 199 w 293"/>
              <a:gd name="T7" fmla="*/ 214 h 242"/>
              <a:gd name="T8" fmla="*/ 219 w 293"/>
              <a:gd name="T9" fmla="*/ 242 h 242"/>
              <a:gd name="T10" fmla="*/ 242 w 293"/>
              <a:gd name="T11" fmla="*/ 216 h 242"/>
              <a:gd name="T12" fmla="*/ 199 w 293"/>
              <a:gd name="T13" fmla="*/ 170 h 242"/>
              <a:gd name="T14" fmla="*/ 293 w 293"/>
              <a:gd name="T15" fmla="*/ 147 h 242"/>
              <a:gd name="T16" fmla="*/ 269 w 293"/>
              <a:gd name="T17" fmla="*/ 0 h 242"/>
              <a:gd name="T18" fmla="*/ 199 w 293"/>
              <a:gd name="T19" fmla="*/ 16 h 242"/>
              <a:gd name="T20" fmla="*/ 275 w 293"/>
              <a:gd name="T21" fmla="*/ 35 h 242"/>
              <a:gd name="T22" fmla="*/ 256 w 293"/>
              <a:gd name="T23" fmla="*/ 154 h 242"/>
              <a:gd name="T24" fmla="*/ 199 w 293"/>
              <a:gd name="T25" fmla="*/ 170 h 242"/>
              <a:gd name="T26" fmla="*/ 175 w 293"/>
              <a:gd name="T27" fmla="*/ 192 h 242"/>
              <a:gd name="T28" fmla="*/ 199 w 293"/>
              <a:gd name="T29" fmla="*/ 170 h 242"/>
              <a:gd name="T30" fmla="*/ 146 w 293"/>
              <a:gd name="T31" fmla="*/ 154 h 242"/>
              <a:gd name="T32" fmla="*/ 199 w 293"/>
              <a:gd name="T33" fmla="*/ 242 h 242"/>
              <a:gd name="T34" fmla="*/ 179 w 293"/>
              <a:gd name="T35" fmla="*/ 214 h 242"/>
              <a:gd name="T36" fmla="*/ 179 w 293"/>
              <a:gd name="T37" fmla="*/ 205 h 242"/>
              <a:gd name="T38" fmla="*/ 199 w 293"/>
              <a:gd name="T39" fmla="*/ 192 h 242"/>
              <a:gd name="T40" fmla="*/ 146 w 293"/>
              <a:gd name="T41" fmla="*/ 0 h 242"/>
              <a:gd name="T42" fmla="*/ 199 w 293"/>
              <a:gd name="T43" fmla="*/ 16 h 242"/>
              <a:gd name="T44" fmla="*/ 146 w 293"/>
              <a:gd name="T45" fmla="*/ 0 h 242"/>
              <a:gd name="T46" fmla="*/ 0 w 293"/>
              <a:gd name="T47" fmla="*/ 24 h 242"/>
              <a:gd name="T48" fmla="*/ 23 w 293"/>
              <a:gd name="T49" fmla="*/ 170 h 242"/>
              <a:gd name="T50" fmla="*/ 117 w 293"/>
              <a:gd name="T51" fmla="*/ 192 h 242"/>
              <a:gd name="T52" fmla="*/ 52 w 293"/>
              <a:gd name="T53" fmla="*/ 216 h 242"/>
              <a:gd name="T54" fmla="*/ 75 w 293"/>
              <a:gd name="T55" fmla="*/ 242 h 242"/>
              <a:gd name="T56" fmla="*/ 146 w 293"/>
              <a:gd name="T57" fmla="*/ 154 h 242"/>
              <a:gd name="T58" fmla="*/ 37 w 293"/>
              <a:gd name="T59" fmla="*/ 154 h 242"/>
              <a:gd name="T60" fmla="*/ 17 w 293"/>
              <a:gd name="T61" fmla="*/ 35 h 242"/>
              <a:gd name="T62" fmla="*/ 146 w 293"/>
              <a:gd name="T63" fmla="*/ 1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93" h="242">
                <a:moveTo>
                  <a:pt x="219" y="192"/>
                </a:moveTo>
                <a:cubicBezTo>
                  <a:pt x="199" y="192"/>
                  <a:pt x="199" y="192"/>
                  <a:pt x="199" y="192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219" y="205"/>
                  <a:pt x="219" y="205"/>
                  <a:pt x="219" y="205"/>
                </a:cubicBezTo>
                <a:cubicBezTo>
                  <a:pt x="221" y="205"/>
                  <a:pt x="223" y="207"/>
                  <a:pt x="223" y="209"/>
                </a:cubicBezTo>
                <a:cubicBezTo>
                  <a:pt x="223" y="212"/>
                  <a:pt x="221" y="214"/>
                  <a:pt x="219" y="214"/>
                </a:cubicBezTo>
                <a:cubicBezTo>
                  <a:pt x="219" y="214"/>
                  <a:pt x="219" y="214"/>
                  <a:pt x="219" y="214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219" y="242"/>
                  <a:pt x="219" y="242"/>
                  <a:pt x="219" y="242"/>
                </a:cubicBezTo>
                <a:cubicBezTo>
                  <a:pt x="232" y="242"/>
                  <a:pt x="242" y="232"/>
                  <a:pt x="242" y="219"/>
                </a:cubicBezTo>
                <a:cubicBezTo>
                  <a:pt x="242" y="216"/>
                  <a:pt x="242" y="216"/>
                  <a:pt x="242" y="216"/>
                </a:cubicBezTo>
                <a:cubicBezTo>
                  <a:pt x="242" y="203"/>
                  <a:pt x="232" y="192"/>
                  <a:pt x="219" y="192"/>
                </a:cubicBezTo>
                <a:close/>
                <a:moveTo>
                  <a:pt x="199" y="170"/>
                </a:moveTo>
                <a:cubicBezTo>
                  <a:pt x="269" y="170"/>
                  <a:pt x="269" y="170"/>
                  <a:pt x="269" y="170"/>
                </a:cubicBezTo>
                <a:cubicBezTo>
                  <a:pt x="282" y="170"/>
                  <a:pt x="293" y="160"/>
                  <a:pt x="293" y="147"/>
                </a:cubicBezTo>
                <a:cubicBezTo>
                  <a:pt x="293" y="24"/>
                  <a:pt x="293" y="24"/>
                  <a:pt x="293" y="24"/>
                </a:cubicBezTo>
                <a:cubicBezTo>
                  <a:pt x="293" y="11"/>
                  <a:pt x="282" y="0"/>
                  <a:pt x="269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199" y="16"/>
                  <a:pt x="199" y="16"/>
                  <a:pt x="199" y="16"/>
                </a:cubicBezTo>
                <a:cubicBezTo>
                  <a:pt x="256" y="16"/>
                  <a:pt x="256" y="16"/>
                  <a:pt x="256" y="16"/>
                </a:cubicBezTo>
                <a:cubicBezTo>
                  <a:pt x="267" y="16"/>
                  <a:pt x="275" y="24"/>
                  <a:pt x="275" y="35"/>
                </a:cubicBezTo>
                <a:cubicBezTo>
                  <a:pt x="275" y="135"/>
                  <a:pt x="275" y="135"/>
                  <a:pt x="275" y="135"/>
                </a:cubicBezTo>
                <a:cubicBezTo>
                  <a:pt x="275" y="146"/>
                  <a:pt x="267" y="154"/>
                  <a:pt x="256" y="154"/>
                </a:cubicBezTo>
                <a:cubicBezTo>
                  <a:pt x="199" y="154"/>
                  <a:pt x="199" y="154"/>
                  <a:pt x="199" y="154"/>
                </a:cubicBezTo>
                <a:lnTo>
                  <a:pt x="199" y="170"/>
                </a:lnTo>
                <a:close/>
                <a:moveTo>
                  <a:pt x="199" y="192"/>
                </a:moveTo>
                <a:cubicBezTo>
                  <a:pt x="175" y="192"/>
                  <a:pt x="175" y="192"/>
                  <a:pt x="175" y="192"/>
                </a:cubicBezTo>
                <a:cubicBezTo>
                  <a:pt x="175" y="170"/>
                  <a:pt x="175" y="170"/>
                  <a:pt x="175" y="170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199" y="154"/>
                  <a:pt x="199" y="154"/>
                  <a:pt x="199" y="154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79" y="214"/>
                  <a:pt x="179" y="214"/>
                  <a:pt x="179" y="214"/>
                </a:cubicBezTo>
                <a:cubicBezTo>
                  <a:pt x="177" y="214"/>
                  <a:pt x="175" y="212"/>
                  <a:pt x="175" y="209"/>
                </a:cubicBezTo>
                <a:cubicBezTo>
                  <a:pt x="175" y="207"/>
                  <a:pt x="177" y="205"/>
                  <a:pt x="179" y="205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199" y="192"/>
                  <a:pt x="199" y="192"/>
                  <a:pt x="199" y="192"/>
                </a:cubicBezTo>
                <a:close/>
                <a:moveTo>
                  <a:pt x="199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16"/>
                  <a:pt x="146" y="16"/>
                  <a:pt x="146" y="16"/>
                </a:cubicBezTo>
                <a:cubicBezTo>
                  <a:pt x="199" y="16"/>
                  <a:pt x="199" y="16"/>
                  <a:pt x="199" y="16"/>
                </a:cubicBezTo>
                <a:lnTo>
                  <a:pt x="199" y="0"/>
                </a:lnTo>
                <a:close/>
                <a:moveTo>
                  <a:pt x="14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60"/>
                  <a:pt x="10" y="170"/>
                  <a:pt x="23" y="170"/>
                </a:cubicBezTo>
                <a:cubicBezTo>
                  <a:pt x="117" y="170"/>
                  <a:pt x="117" y="170"/>
                  <a:pt x="117" y="170"/>
                </a:cubicBezTo>
                <a:cubicBezTo>
                  <a:pt x="117" y="192"/>
                  <a:pt x="117" y="192"/>
                  <a:pt x="117" y="192"/>
                </a:cubicBezTo>
                <a:cubicBezTo>
                  <a:pt x="75" y="192"/>
                  <a:pt x="75" y="192"/>
                  <a:pt x="75" y="192"/>
                </a:cubicBezTo>
                <a:cubicBezTo>
                  <a:pt x="62" y="192"/>
                  <a:pt x="52" y="203"/>
                  <a:pt x="52" y="216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2" y="232"/>
                  <a:pt x="62" y="242"/>
                  <a:pt x="75" y="242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26" y="154"/>
                  <a:pt x="17" y="146"/>
                  <a:pt x="17" y="1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146" y="16"/>
                  <a:pt x="146" y="16"/>
                  <a:pt x="146" y="16"/>
                </a:cubicBezTo>
                <a:lnTo>
                  <a:pt x="146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1" name="Freeform 46"/>
          <p:cNvSpPr>
            <a:spLocks noEditPoints="1"/>
          </p:cNvSpPr>
          <p:nvPr/>
        </p:nvSpPr>
        <p:spPr bwMode="auto">
          <a:xfrm>
            <a:off x="4216683" y="2814416"/>
            <a:ext cx="818960" cy="955454"/>
          </a:xfrm>
          <a:custGeom>
            <a:avLst/>
            <a:gdLst>
              <a:gd name="T0" fmla="*/ 376 w 376"/>
              <a:gd name="T1" fmla="*/ 43 h 438"/>
              <a:gd name="T2" fmla="*/ 324 w 376"/>
              <a:gd name="T3" fmla="*/ 32 h 438"/>
              <a:gd name="T4" fmla="*/ 334 w 376"/>
              <a:gd name="T5" fmla="*/ 54 h 438"/>
              <a:gd name="T6" fmla="*/ 324 w 376"/>
              <a:gd name="T7" fmla="*/ 59 h 438"/>
              <a:gd name="T8" fmla="*/ 272 w 376"/>
              <a:gd name="T9" fmla="*/ 63 h 438"/>
              <a:gd name="T10" fmla="*/ 304 w 376"/>
              <a:gd name="T11" fmla="*/ 98 h 438"/>
              <a:gd name="T12" fmla="*/ 256 w 376"/>
              <a:gd name="T13" fmla="*/ 81 h 438"/>
              <a:gd name="T14" fmla="*/ 271 w 376"/>
              <a:gd name="T15" fmla="*/ 103 h 438"/>
              <a:gd name="T16" fmla="*/ 241 w 376"/>
              <a:gd name="T17" fmla="*/ 100 h 438"/>
              <a:gd name="T18" fmla="*/ 256 w 376"/>
              <a:gd name="T19" fmla="*/ 122 h 438"/>
              <a:gd name="T20" fmla="*/ 226 w 376"/>
              <a:gd name="T21" fmla="*/ 119 h 438"/>
              <a:gd name="T22" fmla="*/ 240 w 376"/>
              <a:gd name="T23" fmla="*/ 140 h 438"/>
              <a:gd name="T24" fmla="*/ 210 w 376"/>
              <a:gd name="T25" fmla="*/ 138 h 438"/>
              <a:gd name="T26" fmla="*/ 242 w 376"/>
              <a:gd name="T27" fmla="*/ 173 h 438"/>
              <a:gd name="T28" fmla="*/ 195 w 376"/>
              <a:gd name="T29" fmla="*/ 156 h 438"/>
              <a:gd name="T30" fmla="*/ 210 w 376"/>
              <a:gd name="T31" fmla="*/ 178 h 438"/>
              <a:gd name="T32" fmla="*/ 180 w 376"/>
              <a:gd name="T33" fmla="*/ 175 h 438"/>
              <a:gd name="T34" fmla="*/ 194 w 376"/>
              <a:gd name="T35" fmla="*/ 197 h 438"/>
              <a:gd name="T36" fmla="*/ 164 w 376"/>
              <a:gd name="T37" fmla="*/ 194 h 438"/>
              <a:gd name="T38" fmla="*/ 179 w 376"/>
              <a:gd name="T39" fmla="*/ 215 h 438"/>
              <a:gd name="T40" fmla="*/ 149 w 376"/>
              <a:gd name="T41" fmla="*/ 213 h 438"/>
              <a:gd name="T42" fmla="*/ 181 w 376"/>
              <a:gd name="T43" fmla="*/ 248 h 438"/>
              <a:gd name="T44" fmla="*/ 134 w 376"/>
              <a:gd name="T45" fmla="*/ 232 h 438"/>
              <a:gd name="T46" fmla="*/ 148 w 376"/>
              <a:gd name="T47" fmla="*/ 253 h 438"/>
              <a:gd name="T48" fmla="*/ 118 w 376"/>
              <a:gd name="T49" fmla="*/ 250 h 438"/>
              <a:gd name="T50" fmla="*/ 133 w 376"/>
              <a:gd name="T51" fmla="*/ 272 h 438"/>
              <a:gd name="T52" fmla="*/ 103 w 376"/>
              <a:gd name="T53" fmla="*/ 269 h 438"/>
              <a:gd name="T54" fmla="*/ 117 w 376"/>
              <a:gd name="T55" fmla="*/ 290 h 438"/>
              <a:gd name="T56" fmla="*/ 88 w 376"/>
              <a:gd name="T57" fmla="*/ 288 h 438"/>
              <a:gd name="T58" fmla="*/ 119 w 376"/>
              <a:gd name="T59" fmla="*/ 323 h 438"/>
              <a:gd name="T60" fmla="*/ 72 w 376"/>
              <a:gd name="T61" fmla="*/ 307 h 438"/>
              <a:gd name="T62" fmla="*/ 87 w 376"/>
              <a:gd name="T63" fmla="*/ 328 h 438"/>
              <a:gd name="T64" fmla="*/ 57 w 376"/>
              <a:gd name="T65" fmla="*/ 325 h 438"/>
              <a:gd name="T66" fmla="*/ 71 w 376"/>
              <a:gd name="T67" fmla="*/ 347 h 438"/>
              <a:gd name="T68" fmla="*/ 42 w 376"/>
              <a:gd name="T69" fmla="*/ 344 h 438"/>
              <a:gd name="T70" fmla="*/ 56 w 376"/>
              <a:gd name="T71" fmla="*/ 366 h 438"/>
              <a:gd name="T72" fmla="*/ 26 w 376"/>
              <a:gd name="T73" fmla="*/ 363 h 438"/>
              <a:gd name="T74" fmla="*/ 58 w 376"/>
              <a:gd name="T75" fmla="*/ 398 h 438"/>
              <a:gd name="T76" fmla="*/ 0 w 376"/>
              <a:gd name="T77" fmla="*/ 395 h 438"/>
              <a:gd name="T78" fmla="*/ 324 w 376"/>
              <a:gd name="T79" fmla="*/ 106 h 438"/>
              <a:gd name="T80" fmla="*/ 316 w 376"/>
              <a:gd name="T81" fmla="*/ 56 h 438"/>
              <a:gd name="T82" fmla="*/ 324 w 376"/>
              <a:gd name="T83" fmla="*/ 32 h 438"/>
              <a:gd name="T84" fmla="*/ 323 w 376"/>
              <a:gd name="T85" fmla="*/ 0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76" h="438">
                <a:moveTo>
                  <a:pt x="324" y="106"/>
                </a:moveTo>
                <a:cubicBezTo>
                  <a:pt x="376" y="43"/>
                  <a:pt x="376" y="43"/>
                  <a:pt x="376" y="43"/>
                </a:cubicBezTo>
                <a:cubicBezTo>
                  <a:pt x="324" y="1"/>
                  <a:pt x="324" y="1"/>
                  <a:pt x="324" y="1"/>
                </a:cubicBezTo>
                <a:cubicBezTo>
                  <a:pt x="324" y="32"/>
                  <a:pt x="324" y="32"/>
                  <a:pt x="324" y="32"/>
                </a:cubicBezTo>
                <a:cubicBezTo>
                  <a:pt x="327" y="32"/>
                  <a:pt x="330" y="33"/>
                  <a:pt x="332" y="35"/>
                </a:cubicBezTo>
                <a:cubicBezTo>
                  <a:pt x="338" y="40"/>
                  <a:pt x="339" y="49"/>
                  <a:pt x="334" y="54"/>
                </a:cubicBezTo>
                <a:cubicBezTo>
                  <a:pt x="334" y="54"/>
                  <a:pt x="334" y="54"/>
                  <a:pt x="334" y="54"/>
                </a:cubicBezTo>
                <a:cubicBezTo>
                  <a:pt x="332" y="57"/>
                  <a:pt x="328" y="59"/>
                  <a:pt x="324" y="59"/>
                </a:cubicBezTo>
                <a:lnTo>
                  <a:pt x="324" y="106"/>
                </a:lnTo>
                <a:close/>
                <a:moveTo>
                  <a:pt x="272" y="63"/>
                </a:moveTo>
                <a:cubicBezTo>
                  <a:pt x="308" y="92"/>
                  <a:pt x="308" y="92"/>
                  <a:pt x="308" y="92"/>
                </a:cubicBezTo>
                <a:cubicBezTo>
                  <a:pt x="304" y="98"/>
                  <a:pt x="304" y="98"/>
                  <a:pt x="304" y="98"/>
                </a:cubicBezTo>
                <a:cubicBezTo>
                  <a:pt x="267" y="68"/>
                  <a:pt x="267" y="68"/>
                  <a:pt x="267" y="68"/>
                </a:cubicBezTo>
                <a:cubicBezTo>
                  <a:pt x="256" y="81"/>
                  <a:pt x="256" y="81"/>
                  <a:pt x="256" y="81"/>
                </a:cubicBezTo>
                <a:cubicBezTo>
                  <a:pt x="276" y="97"/>
                  <a:pt x="276" y="97"/>
                  <a:pt x="276" y="97"/>
                </a:cubicBezTo>
                <a:cubicBezTo>
                  <a:pt x="271" y="103"/>
                  <a:pt x="271" y="103"/>
                  <a:pt x="271" y="103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41" y="100"/>
                  <a:pt x="241" y="100"/>
                  <a:pt x="241" y="100"/>
                </a:cubicBezTo>
                <a:cubicBezTo>
                  <a:pt x="260" y="116"/>
                  <a:pt x="260" y="116"/>
                  <a:pt x="260" y="116"/>
                </a:cubicBezTo>
                <a:cubicBezTo>
                  <a:pt x="256" y="122"/>
                  <a:pt x="256" y="122"/>
                  <a:pt x="256" y="122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45" y="135"/>
                  <a:pt x="245" y="135"/>
                  <a:pt x="245" y="135"/>
                </a:cubicBezTo>
                <a:cubicBezTo>
                  <a:pt x="240" y="140"/>
                  <a:pt x="240" y="140"/>
                  <a:pt x="240" y="140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10" y="138"/>
                  <a:pt x="210" y="138"/>
                  <a:pt x="210" y="138"/>
                </a:cubicBezTo>
                <a:cubicBezTo>
                  <a:pt x="247" y="167"/>
                  <a:pt x="247" y="167"/>
                  <a:pt x="247" y="167"/>
                </a:cubicBezTo>
                <a:cubicBezTo>
                  <a:pt x="242" y="173"/>
                  <a:pt x="242" y="173"/>
                  <a:pt x="242" y="173"/>
                </a:cubicBezTo>
                <a:cubicBezTo>
                  <a:pt x="206" y="143"/>
                  <a:pt x="206" y="143"/>
                  <a:pt x="206" y="143"/>
                </a:cubicBezTo>
                <a:cubicBezTo>
                  <a:pt x="195" y="156"/>
                  <a:pt x="195" y="156"/>
                  <a:pt x="195" y="156"/>
                </a:cubicBezTo>
                <a:cubicBezTo>
                  <a:pt x="214" y="172"/>
                  <a:pt x="214" y="172"/>
                  <a:pt x="214" y="172"/>
                </a:cubicBezTo>
                <a:cubicBezTo>
                  <a:pt x="210" y="178"/>
                  <a:pt x="210" y="178"/>
                  <a:pt x="210" y="178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80" y="175"/>
                  <a:pt x="180" y="175"/>
                  <a:pt x="180" y="17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194" y="197"/>
                  <a:pt x="194" y="197"/>
                  <a:pt x="194" y="197"/>
                </a:cubicBezTo>
                <a:cubicBezTo>
                  <a:pt x="175" y="181"/>
                  <a:pt x="175" y="181"/>
                  <a:pt x="175" y="181"/>
                </a:cubicBezTo>
                <a:cubicBezTo>
                  <a:pt x="164" y="194"/>
                  <a:pt x="164" y="194"/>
                  <a:pt x="164" y="194"/>
                </a:cubicBezTo>
                <a:cubicBezTo>
                  <a:pt x="184" y="210"/>
                  <a:pt x="184" y="210"/>
                  <a:pt x="184" y="210"/>
                </a:cubicBezTo>
                <a:cubicBezTo>
                  <a:pt x="179" y="215"/>
                  <a:pt x="179" y="215"/>
                  <a:pt x="179" y="215"/>
                </a:cubicBezTo>
                <a:cubicBezTo>
                  <a:pt x="160" y="200"/>
                  <a:pt x="160" y="200"/>
                  <a:pt x="160" y="200"/>
                </a:cubicBezTo>
                <a:cubicBezTo>
                  <a:pt x="149" y="213"/>
                  <a:pt x="149" y="213"/>
                  <a:pt x="149" y="213"/>
                </a:cubicBezTo>
                <a:cubicBezTo>
                  <a:pt x="185" y="243"/>
                  <a:pt x="185" y="243"/>
                  <a:pt x="185" y="243"/>
                </a:cubicBezTo>
                <a:cubicBezTo>
                  <a:pt x="181" y="248"/>
                  <a:pt x="181" y="248"/>
                  <a:pt x="181" y="248"/>
                </a:cubicBezTo>
                <a:cubicBezTo>
                  <a:pt x="144" y="218"/>
                  <a:pt x="144" y="218"/>
                  <a:pt x="144" y="218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53" y="247"/>
                  <a:pt x="153" y="247"/>
                  <a:pt x="153" y="247"/>
                </a:cubicBezTo>
                <a:cubicBezTo>
                  <a:pt x="148" y="253"/>
                  <a:pt x="148" y="253"/>
                  <a:pt x="148" y="253"/>
                </a:cubicBezTo>
                <a:cubicBezTo>
                  <a:pt x="129" y="237"/>
                  <a:pt x="129" y="237"/>
                  <a:pt x="129" y="237"/>
                </a:cubicBezTo>
                <a:cubicBezTo>
                  <a:pt x="118" y="250"/>
                  <a:pt x="118" y="250"/>
                  <a:pt x="118" y="250"/>
                </a:cubicBezTo>
                <a:cubicBezTo>
                  <a:pt x="137" y="266"/>
                  <a:pt x="137" y="266"/>
                  <a:pt x="137" y="266"/>
                </a:cubicBezTo>
                <a:cubicBezTo>
                  <a:pt x="133" y="272"/>
                  <a:pt x="133" y="272"/>
                  <a:pt x="133" y="272"/>
                </a:cubicBezTo>
                <a:cubicBezTo>
                  <a:pt x="114" y="256"/>
                  <a:pt x="114" y="256"/>
                  <a:pt x="114" y="256"/>
                </a:cubicBezTo>
                <a:cubicBezTo>
                  <a:pt x="103" y="269"/>
                  <a:pt x="103" y="269"/>
                  <a:pt x="103" y="269"/>
                </a:cubicBezTo>
                <a:cubicBezTo>
                  <a:pt x="122" y="285"/>
                  <a:pt x="122" y="285"/>
                  <a:pt x="122" y="285"/>
                </a:cubicBezTo>
                <a:cubicBezTo>
                  <a:pt x="117" y="290"/>
                  <a:pt x="117" y="290"/>
                  <a:pt x="117" y="290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88" y="288"/>
                  <a:pt x="88" y="288"/>
                  <a:pt x="88" y="288"/>
                </a:cubicBezTo>
                <a:cubicBezTo>
                  <a:pt x="124" y="318"/>
                  <a:pt x="124" y="318"/>
                  <a:pt x="124" y="318"/>
                </a:cubicBezTo>
                <a:cubicBezTo>
                  <a:pt x="119" y="323"/>
                  <a:pt x="119" y="323"/>
                  <a:pt x="119" y="323"/>
                </a:cubicBezTo>
                <a:cubicBezTo>
                  <a:pt x="83" y="294"/>
                  <a:pt x="83" y="294"/>
                  <a:pt x="83" y="294"/>
                </a:cubicBezTo>
                <a:cubicBezTo>
                  <a:pt x="72" y="307"/>
                  <a:pt x="72" y="307"/>
                  <a:pt x="72" y="307"/>
                </a:cubicBezTo>
                <a:cubicBezTo>
                  <a:pt x="91" y="322"/>
                  <a:pt x="91" y="322"/>
                  <a:pt x="91" y="322"/>
                </a:cubicBezTo>
                <a:cubicBezTo>
                  <a:pt x="87" y="328"/>
                  <a:pt x="87" y="328"/>
                  <a:pt x="87" y="328"/>
                </a:cubicBezTo>
                <a:cubicBezTo>
                  <a:pt x="68" y="312"/>
                  <a:pt x="68" y="312"/>
                  <a:pt x="68" y="312"/>
                </a:cubicBezTo>
                <a:cubicBezTo>
                  <a:pt x="57" y="325"/>
                  <a:pt x="57" y="325"/>
                  <a:pt x="57" y="325"/>
                </a:cubicBezTo>
                <a:cubicBezTo>
                  <a:pt x="76" y="341"/>
                  <a:pt x="76" y="341"/>
                  <a:pt x="76" y="341"/>
                </a:cubicBezTo>
                <a:cubicBezTo>
                  <a:pt x="71" y="347"/>
                  <a:pt x="71" y="347"/>
                  <a:pt x="71" y="347"/>
                </a:cubicBezTo>
                <a:cubicBezTo>
                  <a:pt x="52" y="331"/>
                  <a:pt x="52" y="331"/>
                  <a:pt x="52" y="331"/>
                </a:cubicBezTo>
                <a:cubicBezTo>
                  <a:pt x="42" y="344"/>
                  <a:pt x="42" y="344"/>
                  <a:pt x="42" y="344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56" y="366"/>
                  <a:pt x="56" y="366"/>
                  <a:pt x="56" y="366"/>
                </a:cubicBezTo>
                <a:cubicBezTo>
                  <a:pt x="37" y="350"/>
                  <a:pt x="37" y="350"/>
                  <a:pt x="37" y="350"/>
                </a:cubicBezTo>
                <a:cubicBezTo>
                  <a:pt x="26" y="363"/>
                  <a:pt x="26" y="363"/>
                  <a:pt x="26" y="363"/>
                </a:cubicBezTo>
                <a:cubicBezTo>
                  <a:pt x="63" y="393"/>
                  <a:pt x="63" y="393"/>
                  <a:pt x="63" y="393"/>
                </a:cubicBezTo>
                <a:cubicBezTo>
                  <a:pt x="58" y="398"/>
                  <a:pt x="58" y="398"/>
                  <a:pt x="58" y="398"/>
                </a:cubicBezTo>
                <a:cubicBezTo>
                  <a:pt x="22" y="369"/>
                  <a:pt x="22" y="369"/>
                  <a:pt x="22" y="369"/>
                </a:cubicBezTo>
                <a:cubicBezTo>
                  <a:pt x="0" y="395"/>
                  <a:pt x="0" y="395"/>
                  <a:pt x="0" y="395"/>
                </a:cubicBezTo>
                <a:cubicBezTo>
                  <a:pt x="53" y="438"/>
                  <a:pt x="53" y="438"/>
                  <a:pt x="53" y="438"/>
                </a:cubicBezTo>
                <a:cubicBezTo>
                  <a:pt x="324" y="106"/>
                  <a:pt x="324" y="106"/>
                  <a:pt x="324" y="10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321" y="59"/>
                  <a:pt x="318" y="58"/>
                  <a:pt x="316" y="56"/>
                </a:cubicBezTo>
                <a:cubicBezTo>
                  <a:pt x="310" y="51"/>
                  <a:pt x="309" y="43"/>
                  <a:pt x="314" y="37"/>
                </a:cubicBezTo>
                <a:cubicBezTo>
                  <a:pt x="316" y="34"/>
                  <a:pt x="320" y="32"/>
                  <a:pt x="324" y="32"/>
                </a:cubicBezTo>
                <a:cubicBezTo>
                  <a:pt x="324" y="1"/>
                  <a:pt x="324" y="1"/>
                  <a:pt x="324" y="1"/>
                </a:cubicBezTo>
                <a:cubicBezTo>
                  <a:pt x="323" y="0"/>
                  <a:pt x="323" y="0"/>
                  <a:pt x="323" y="0"/>
                </a:cubicBezTo>
                <a:lnTo>
                  <a:pt x="272" y="6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2" name="Freeform 47"/>
          <p:cNvSpPr>
            <a:spLocks noEditPoints="1"/>
          </p:cNvSpPr>
          <p:nvPr/>
        </p:nvSpPr>
        <p:spPr bwMode="auto">
          <a:xfrm>
            <a:off x="4837252" y="3093751"/>
            <a:ext cx="353931" cy="695164"/>
          </a:xfrm>
          <a:custGeom>
            <a:avLst/>
            <a:gdLst>
              <a:gd name="T0" fmla="*/ 121 w 162"/>
              <a:gd name="T1" fmla="*/ 144 h 319"/>
              <a:gd name="T2" fmla="*/ 128 w 162"/>
              <a:gd name="T3" fmla="*/ 138 h 319"/>
              <a:gd name="T4" fmla="*/ 150 w 162"/>
              <a:gd name="T5" fmla="*/ 80 h 319"/>
              <a:gd name="T6" fmla="*/ 147 w 162"/>
              <a:gd name="T7" fmla="*/ 69 h 319"/>
              <a:gd name="T8" fmla="*/ 156 w 162"/>
              <a:gd name="T9" fmla="*/ 46 h 319"/>
              <a:gd name="T10" fmla="*/ 137 w 162"/>
              <a:gd name="T11" fmla="*/ 3 h 319"/>
              <a:gd name="T12" fmla="*/ 121 w 162"/>
              <a:gd name="T13" fmla="*/ 1 h 319"/>
              <a:gd name="T14" fmla="*/ 121 w 162"/>
              <a:gd name="T15" fmla="*/ 58 h 319"/>
              <a:gd name="T16" fmla="*/ 126 w 162"/>
              <a:gd name="T17" fmla="*/ 61 h 319"/>
              <a:gd name="T18" fmla="*/ 121 w 162"/>
              <a:gd name="T19" fmla="*/ 59 h 319"/>
              <a:gd name="T20" fmla="*/ 121 w 162"/>
              <a:gd name="T21" fmla="*/ 85 h 319"/>
              <a:gd name="T22" fmla="*/ 125 w 162"/>
              <a:gd name="T23" fmla="*/ 75 h 319"/>
              <a:gd name="T24" fmla="*/ 123 w 162"/>
              <a:gd name="T25" fmla="*/ 66 h 319"/>
              <a:gd name="T26" fmla="*/ 139 w 162"/>
              <a:gd name="T27" fmla="*/ 72 h 319"/>
              <a:gd name="T28" fmla="*/ 144 w 162"/>
              <a:gd name="T29" fmla="*/ 83 h 319"/>
              <a:gd name="T30" fmla="*/ 125 w 162"/>
              <a:gd name="T31" fmla="*/ 132 h 319"/>
              <a:gd name="T32" fmla="*/ 121 w 162"/>
              <a:gd name="T33" fmla="*/ 136 h 319"/>
              <a:gd name="T34" fmla="*/ 121 w 162"/>
              <a:gd name="T35" fmla="*/ 144 h 319"/>
              <a:gd name="T36" fmla="*/ 66 w 162"/>
              <a:gd name="T37" fmla="*/ 284 h 319"/>
              <a:gd name="T38" fmla="*/ 121 w 162"/>
              <a:gd name="T39" fmla="*/ 144 h 319"/>
              <a:gd name="T40" fmla="*/ 121 w 162"/>
              <a:gd name="T41" fmla="*/ 144 h 319"/>
              <a:gd name="T42" fmla="*/ 121 w 162"/>
              <a:gd name="T43" fmla="*/ 136 h 319"/>
              <a:gd name="T44" fmla="*/ 114 w 162"/>
              <a:gd name="T45" fmla="*/ 137 h 319"/>
              <a:gd name="T46" fmla="*/ 98 w 162"/>
              <a:gd name="T47" fmla="*/ 130 h 319"/>
              <a:gd name="T48" fmla="*/ 98 w 162"/>
              <a:gd name="T49" fmla="*/ 130 h 319"/>
              <a:gd name="T50" fmla="*/ 106 w 162"/>
              <a:gd name="T51" fmla="*/ 125 h 319"/>
              <a:gd name="T52" fmla="*/ 121 w 162"/>
              <a:gd name="T53" fmla="*/ 85 h 319"/>
              <a:gd name="T54" fmla="*/ 121 w 162"/>
              <a:gd name="T55" fmla="*/ 59 h 319"/>
              <a:gd name="T56" fmla="*/ 85 w 162"/>
              <a:gd name="T57" fmla="*/ 45 h 319"/>
              <a:gd name="T58" fmla="*/ 74 w 162"/>
              <a:gd name="T59" fmla="*/ 51 h 319"/>
              <a:gd name="T60" fmla="*/ 52 w 162"/>
              <a:gd name="T61" fmla="*/ 108 h 319"/>
              <a:gd name="T62" fmla="*/ 54 w 162"/>
              <a:gd name="T63" fmla="*/ 118 h 319"/>
              <a:gd name="T64" fmla="*/ 35 w 162"/>
              <a:gd name="T65" fmla="*/ 168 h 319"/>
              <a:gd name="T66" fmla="*/ 35 w 162"/>
              <a:gd name="T67" fmla="*/ 256 h 319"/>
              <a:gd name="T68" fmla="*/ 39 w 162"/>
              <a:gd name="T69" fmla="*/ 257 h 319"/>
              <a:gd name="T70" fmla="*/ 45 w 162"/>
              <a:gd name="T71" fmla="*/ 268 h 319"/>
              <a:gd name="T72" fmla="*/ 58 w 162"/>
              <a:gd name="T73" fmla="*/ 264 h 319"/>
              <a:gd name="T74" fmla="*/ 64 w 162"/>
              <a:gd name="T75" fmla="*/ 278 h 319"/>
              <a:gd name="T76" fmla="*/ 63 w 162"/>
              <a:gd name="T77" fmla="*/ 281 h 319"/>
              <a:gd name="T78" fmla="*/ 35 w 162"/>
              <a:gd name="T79" fmla="*/ 300 h 319"/>
              <a:gd name="T80" fmla="*/ 35 w 162"/>
              <a:gd name="T81" fmla="*/ 306 h 319"/>
              <a:gd name="T82" fmla="*/ 66 w 162"/>
              <a:gd name="T83" fmla="*/ 284 h 319"/>
              <a:gd name="T84" fmla="*/ 121 w 162"/>
              <a:gd name="T85" fmla="*/ 1 h 319"/>
              <a:gd name="T86" fmla="*/ 121 w 162"/>
              <a:gd name="T87" fmla="*/ 58 h 319"/>
              <a:gd name="T88" fmla="*/ 88 w 162"/>
              <a:gd name="T89" fmla="*/ 36 h 319"/>
              <a:gd name="T90" fmla="*/ 94 w 162"/>
              <a:gd name="T91" fmla="*/ 22 h 319"/>
              <a:gd name="T92" fmla="*/ 121 w 162"/>
              <a:gd name="T93" fmla="*/ 1 h 319"/>
              <a:gd name="T94" fmla="*/ 35 w 162"/>
              <a:gd name="T95" fmla="*/ 168 h 319"/>
              <a:gd name="T96" fmla="*/ 0 w 162"/>
              <a:gd name="T97" fmla="*/ 258 h 319"/>
              <a:gd name="T98" fmla="*/ 15 w 162"/>
              <a:gd name="T99" fmla="*/ 319 h 319"/>
              <a:gd name="T100" fmla="*/ 35 w 162"/>
              <a:gd name="T101" fmla="*/ 306 h 319"/>
              <a:gd name="T102" fmla="*/ 35 w 162"/>
              <a:gd name="T103" fmla="*/ 300 h 319"/>
              <a:gd name="T104" fmla="*/ 33 w 162"/>
              <a:gd name="T105" fmla="*/ 301 h 319"/>
              <a:gd name="T106" fmla="*/ 13 w 162"/>
              <a:gd name="T107" fmla="*/ 294 h 319"/>
              <a:gd name="T108" fmla="*/ 5 w 162"/>
              <a:gd name="T109" fmla="*/ 259 h 319"/>
              <a:gd name="T110" fmla="*/ 5 w 162"/>
              <a:gd name="T111" fmla="*/ 259 h 319"/>
              <a:gd name="T112" fmla="*/ 6 w 162"/>
              <a:gd name="T113" fmla="*/ 256 h 319"/>
              <a:gd name="T114" fmla="*/ 19 w 162"/>
              <a:gd name="T115" fmla="*/ 250 h 319"/>
              <a:gd name="T116" fmla="*/ 26 w 162"/>
              <a:gd name="T117" fmla="*/ 261 h 319"/>
              <a:gd name="T118" fmla="*/ 35 w 162"/>
              <a:gd name="T119" fmla="*/ 256 h 319"/>
              <a:gd name="T120" fmla="*/ 35 w 162"/>
              <a:gd name="T121" fmla="*/ 16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2" h="319">
                <a:moveTo>
                  <a:pt x="121" y="144"/>
                </a:moveTo>
                <a:cubicBezTo>
                  <a:pt x="124" y="143"/>
                  <a:pt x="127" y="141"/>
                  <a:pt x="128" y="138"/>
                </a:cubicBezTo>
                <a:cubicBezTo>
                  <a:pt x="150" y="80"/>
                  <a:pt x="150" y="80"/>
                  <a:pt x="150" y="80"/>
                </a:cubicBezTo>
                <a:cubicBezTo>
                  <a:pt x="152" y="76"/>
                  <a:pt x="150" y="71"/>
                  <a:pt x="147" y="69"/>
                </a:cubicBezTo>
                <a:cubicBezTo>
                  <a:pt x="156" y="46"/>
                  <a:pt x="156" y="46"/>
                  <a:pt x="156" y="46"/>
                </a:cubicBezTo>
                <a:cubicBezTo>
                  <a:pt x="162" y="29"/>
                  <a:pt x="154" y="9"/>
                  <a:pt x="137" y="3"/>
                </a:cubicBezTo>
                <a:cubicBezTo>
                  <a:pt x="132" y="1"/>
                  <a:pt x="126" y="0"/>
                  <a:pt x="121" y="1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6" y="61"/>
                  <a:pt x="126" y="61"/>
                  <a:pt x="126" y="61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26" y="72"/>
                  <a:pt x="126" y="68"/>
                  <a:pt x="123" y="66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43" y="73"/>
                  <a:pt x="146" y="78"/>
                  <a:pt x="144" y="83"/>
                </a:cubicBezTo>
                <a:cubicBezTo>
                  <a:pt x="125" y="132"/>
                  <a:pt x="125" y="132"/>
                  <a:pt x="125" y="132"/>
                </a:cubicBezTo>
                <a:cubicBezTo>
                  <a:pt x="124" y="134"/>
                  <a:pt x="123" y="135"/>
                  <a:pt x="121" y="136"/>
                </a:cubicBezTo>
                <a:lnTo>
                  <a:pt x="121" y="144"/>
                </a:lnTo>
                <a:close/>
                <a:moveTo>
                  <a:pt x="66" y="284"/>
                </a:moveTo>
                <a:cubicBezTo>
                  <a:pt x="121" y="144"/>
                  <a:pt x="121" y="144"/>
                  <a:pt x="121" y="144"/>
                </a:cubicBezTo>
                <a:cubicBezTo>
                  <a:pt x="121" y="144"/>
                  <a:pt x="121" y="144"/>
                  <a:pt x="121" y="144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19" y="137"/>
                  <a:pt x="117" y="137"/>
                  <a:pt x="114" y="137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102" y="130"/>
                  <a:pt x="105" y="128"/>
                  <a:pt x="106" y="125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85" y="45"/>
                  <a:pt x="85" y="45"/>
                  <a:pt x="85" y="45"/>
                </a:cubicBezTo>
                <a:cubicBezTo>
                  <a:pt x="80" y="44"/>
                  <a:pt x="76" y="47"/>
                  <a:pt x="74" y="51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1" y="112"/>
                  <a:pt x="52" y="115"/>
                  <a:pt x="54" y="118"/>
                </a:cubicBezTo>
                <a:cubicBezTo>
                  <a:pt x="35" y="168"/>
                  <a:pt x="35" y="168"/>
                  <a:pt x="35" y="168"/>
                </a:cubicBezTo>
                <a:cubicBezTo>
                  <a:pt x="35" y="256"/>
                  <a:pt x="35" y="256"/>
                  <a:pt x="35" y="256"/>
                </a:cubicBezTo>
                <a:cubicBezTo>
                  <a:pt x="36" y="256"/>
                  <a:pt x="37" y="257"/>
                  <a:pt x="39" y="257"/>
                </a:cubicBezTo>
                <a:cubicBezTo>
                  <a:pt x="43" y="259"/>
                  <a:pt x="46" y="264"/>
                  <a:pt x="45" y="268"/>
                </a:cubicBezTo>
                <a:cubicBezTo>
                  <a:pt x="48" y="264"/>
                  <a:pt x="53" y="263"/>
                  <a:pt x="58" y="264"/>
                </a:cubicBezTo>
                <a:cubicBezTo>
                  <a:pt x="63" y="267"/>
                  <a:pt x="66" y="273"/>
                  <a:pt x="64" y="278"/>
                </a:cubicBezTo>
                <a:cubicBezTo>
                  <a:pt x="63" y="281"/>
                  <a:pt x="63" y="281"/>
                  <a:pt x="63" y="281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66" y="284"/>
                  <a:pt x="66" y="284"/>
                  <a:pt x="66" y="284"/>
                </a:cubicBezTo>
                <a:close/>
                <a:moveTo>
                  <a:pt x="121" y="1"/>
                </a:moveTo>
                <a:cubicBezTo>
                  <a:pt x="121" y="58"/>
                  <a:pt x="121" y="58"/>
                  <a:pt x="121" y="58"/>
                </a:cubicBezTo>
                <a:cubicBezTo>
                  <a:pt x="88" y="36"/>
                  <a:pt x="88" y="36"/>
                  <a:pt x="88" y="36"/>
                </a:cubicBezTo>
                <a:cubicBezTo>
                  <a:pt x="94" y="22"/>
                  <a:pt x="94" y="22"/>
                  <a:pt x="94" y="22"/>
                </a:cubicBezTo>
                <a:cubicBezTo>
                  <a:pt x="98" y="10"/>
                  <a:pt x="109" y="2"/>
                  <a:pt x="121" y="1"/>
                </a:cubicBezTo>
                <a:close/>
                <a:moveTo>
                  <a:pt x="35" y="168"/>
                </a:moveTo>
                <a:cubicBezTo>
                  <a:pt x="0" y="258"/>
                  <a:pt x="0" y="258"/>
                  <a:pt x="0" y="258"/>
                </a:cubicBezTo>
                <a:cubicBezTo>
                  <a:pt x="15" y="319"/>
                  <a:pt x="15" y="319"/>
                  <a:pt x="15" y="319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3" y="301"/>
                  <a:pt x="33" y="301"/>
                  <a:pt x="33" y="301"/>
                </a:cubicBezTo>
                <a:cubicBezTo>
                  <a:pt x="13" y="294"/>
                  <a:pt x="13" y="294"/>
                  <a:pt x="13" y="294"/>
                </a:cubicBezTo>
                <a:cubicBezTo>
                  <a:pt x="5" y="259"/>
                  <a:pt x="5" y="259"/>
                  <a:pt x="5" y="259"/>
                </a:cubicBezTo>
                <a:cubicBezTo>
                  <a:pt x="5" y="259"/>
                  <a:pt x="5" y="259"/>
                  <a:pt x="5" y="259"/>
                </a:cubicBezTo>
                <a:cubicBezTo>
                  <a:pt x="6" y="256"/>
                  <a:pt x="6" y="256"/>
                  <a:pt x="6" y="256"/>
                </a:cubicBezTo>
                <a:cubicBezTo>
                  <a:pt x="8" y="250"/>
                  <a:pt x="14" y="248"/>
                  <a:pt x="19" y="250"/>
                </a:cubicBezTo>
                <a:cubicBezTo>
                  <a:pt x="24" y="251"/>
                  <a:pt x="27" y="256"/>
                  <a:pt x="26" y="261"/>
                </a:cubicBezTo>
                <a:cubicBezTo>
                  <a:pt x="28" y="258"/>
                  <a:pt x="31" y="256"/>
                  <a:pt x="35" y="256"/>
                </a:cubicBezTo>
                <a:lnTo>
                  <a:pt x="35" y="16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3" name="Freeform 48"/>
          <p:cNvSpPr>
            <a:spLocks noEditPoints="1"/>
          </p:cNvSpPr>
          <p:nvPr/>
        </p:nvSpPr>
        <p:spPr bwMode="auto">
          <a:xfrm>
            <a:off x="3602462" y="3182630"/>
            <a:ext cx="579304" cy="579304"/>
          </a:xfrm>
          <a:custGeom>
            <a:avLst/>
            <a:gdLst>
              <a:gd name="T0" fmla="*/ 133 w 266"/>
              <a:gd name="T1" fmla="*/ 0 h 266"/>
              <a:gd name="T2" fmla="*/ 133 w 266"/>
              <a:gd name="T3" fmla="*/ 0 h 266"/>
              <a:gd name="T4" fmla="*/ 133 w 266"/>
              <a:gd name="T5" fmla="*/ 35 h 266"/>
              <a:gd name="T6" fmla="*/ 150 w 266"/>
              <a:gd name="T7" fmla="*/ 24 h 266"/>
              <a:gd name="T8" fmla="*/ 242 w 266"/>
              <a:gd name="T9" fmla="*/ 117 h 266"/>
              <a:gd name="T10" fmla="*/ 231 w 266"/>
              <a:gd name="T11" fmla="*/ 133 h 266"/>
              <a:gd name="T12" fmla="*/ 242 w 266"/>
              <a:gd name="T13" fmla="*/ 149 h 266"/>
              <a:gd name="T14" fmla="*/ 150 w 266"/>
              <a:gd name="T15" fmla="*/ 242 h 266"/>
              <a:gd name="T16" fmla="*/ 150 w 266"/>
              <a:gd name="T17" fmla="*/ 242 h 266"/>
              <a:gd name="T18" fmla="*/ 133 w 266"/>
              <a:gd name="T19" fmla="*/ 231 h 266"/>
              <a:gd name="T20" fmla="*/ 133 w 266"/>
              <a:gd name="T21" fmla="*/ 266 h 266"/>
              <a:gd name="T22" fmla="*/ 133 w 266"/>
              <a:gd name="T23" fmla="*/ 266 h 266"/>
              <a:gd name="T24" fmla="*/ 266 w 266"/>
              <a:gd name="T25" fmla="*/ 133 h 266"/>
              <a:gd name="T26" fmla="*/ 133 w 266"/>
              <a:gd name="T27" fmla="*/ 0 h 266"/>
              <a:gd name="T28" fmla="*/ 133 w 266"/>
              <a:gd name="T29" fmla="*/ 0 h 266"/>
              <a:gd name="T30" fmla="*/ 133 w 266"/>
              <a:gd name="T31" fmla="*/ 0 h 266"/>
              <a:gd name="T32" fmla="*/ 0 w 266"/>
              <a:gd name="T33" fmla="*/ 133 h 266"/>
              <a:gd name="T34" fmla="*/ 133 w 266"/>
              <a:gd name="T35" fmla="*/ 266 h 266"/>
              <a:gd name="T36" fmla="*/ 133 w 266"/>
              <a:gd name="T37" fmla="*/ 266 h 266"/>
              <a:gd name="T38" fmla="*/ 133 w 266"/>
              <a:gd name="T39" fmla="*/ 231 h 266"/>
              <a:gd name="T40" fmla="*/ 133 w 266"/>
              <a:gd name="T41" fmla="*/ 231 h 266"/>
              <a:gd name="T42" fmla="*/ 117 w 266"/>
              <a:gd name="T43" fmla="*/ 242 h 266"/>
              <a:gd name="T44" fmla="*/ 24 w 266"/>
              <a:gd name="T45" fmla="*/ 149 h 266"/>
              <a:gd name="T46" fmla="*/ 35 w 266"/>
              <a:gd name="T47" fmla="*/ 133 h 266"/>
              <a:gd name="T48" fmla="*/ 24 w 266"/>
              <a:gd name="T49" fmla="*/ 117 h 266"/>
              <a:gd name="T50" fmla="*/ 117 w 266"/>
              <a:gd name="T51" fmla="*/ 24 h 266"/>
              <a:gd name="T52" fmla="*/ 133 w 266"/>
              <a:gd name="T53" fmla="*/ 35 h 266"/>
              <a:gd name="T54" fmla="*/ 133 w 266"/>
              <a:gd name="T55" fmla="*/ 35 h 266"/>
              <a:gd name="T56" fmla="*/ 133 w 266"/>
              <a:gd name="T57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6" h="266"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41" y="35"/>
                  <a:pt x="147" y="30"/>
                  <a:pt x="150" y="24"/>
                </a:cubicBezTo>
                <a:cubicBezTo>
                  <a:pt x="197" y="31"/>
                  <a:pt x="235" y="69"/>
                  <a:pt x="242" y="117"/>
                </a:cubicBezTo>
                <a:cubicBezTo>
                  <a:pt x="236" y="119"/>
                  <a:pt x="231" y="125"/>
                  <a:pt x="231" y="133"/>
                </a:cubicBezTo>
                <a:cubicBezTo>
                  <a:pt x="231" y="140"/>
                  <a:pt x="236" y="147"/>
                  <a:pt x="242" y="149"/>
                </a:cubicBezTo>
                <a:cubicBezTo>
                  <a:pt x="235" y="197"/>
                  <a:pt x="197" y="235"/>
                  <a:pt x="150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47" y="236"/>
                  <a:pt x="141" y="231"/>
                  <a:pt x="133" y="231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207" y="266"/>
                  <a:pt x="266" y="206"/>
                  <a:pt x="266" y="133"/>
                </a:cubicBezTo>
                <a:cubicBezTo>
                  <a:pt x="266" y="59"/>
                  <a:pt x="207" y="0"/>
                  <a:pt x="133" y="0"/>
                </a:cubicBezTo>
                <a:close/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60" y="0"/>
                  <a:pt x="0" y="59"/>
                  <a:pt x="0" y="133"/>
                </a:cubicBezTo>
                <a:cubicBezTo>
                  <a:pt x="0" y="206"/>
                  <a:pt x="60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26" y="231"/>
                  <a:pt x="120" y="236"/>
                  <a:pt x="117" y="242"/>
                </a:cubicBezTo>
                <a:cubicBezTo>
                  <a:pt x="69" y="235"/>
                  <a:pt x="31" y="197"/>
                  <a:pt x="24" y="149"/>
                </a:cubicBezTo>
                <a:cubicBezTo>
                  <a:pt x="31" y="147"/>
                  <a:pt x="35" y="140"/>
                  <a:pt x="35" y="133"/>
                </a:cubicBezTo>
                <a:cubicBezTo>
                  <a:pt x="35" y="125"/>
                  <a:pt x="31" y="119"/>
                  <a:pt x="24" y="117"/>
                </a:cubicBezTo>
                <a:cubicBezTo>
                  <a:pt x="31" y="69"/>
                  <a:pt x="69" y="31"/>
                  <a:pt x="117" y="24"/>
                </a:cubicBezTo>
                <a:cubicBezTo>
                  <a:pt x="120" y="30"/>
                  <a:pt x="126" y="35"/>
                  <a:pt x="133" y="35"/>
                </a:cubicBezTo>
                <a:cubicBezTo>
                  <a:pt x="133" y="35"/>
                  <a:pt x="133" y="35"/>
                  <a:pt x="133" y="35"/>
                </a:cubicBezTo>
                <a:lnTo>
                  <a:pt x="133" y="0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4" name="Freeform 49"/>
          <p:cNvSpPr>
            <a:spLocks/>
          </p:cNvSpPr>
          <p:nvPr/>
        </p:nvSpPr>
        <p:spPr bwMode="auto">
          <a:xfrm>
            <a:off x="3708801" y="3366737"/>
            <a:ext cx="288858" cy="152365"/>
          </a:xfrm>
          <a:custGeom>
            <a:avLst/>
            <a:gdLst>
              <a:gd name="T0" fmla="*/ 124 w 133"/>
              <a:gd name="T1" fmla="*/ 0 h 70"/>
              <a:gd name="T2" fmla="*/ 93 w 133"/>
              <a:gd name="T3" fmla="*/ 30 h 70"/>
              <a:gd name="T4" fmla="*/ 84 w 133"/>
              <a:gd name="T5" fmla="*/ 28 h 70"/>
              <a:gd name="T6" fmla="*/ 65 w 133"/>
              <a:gd name="T7" fmla="*/ 42 h 70"/>
              <a:gd name="T8" fmla="*/ 0 w 133"/>
              <a:gd name="T9" fmla="*/ 42 h 70"/>
              <a:gd name="T10" fmla="*/ 0 w 133"/>
              <a:gd name="T11" fmla="*/ 56 h 70"/>
              <a:gd name="T12" fmla="*/ 65 w 133"/>
              <a:gd name="T13" fmla="*/ 56 h 70"/>
              <a:gd name="T14" fmla="*/ 84 w 133"/>
              <a:gd name="T15" fmla="*/ 70 h 70"/>
              <a:gd name="T16" fmla="*/ 105 w 133"/>
              <a:gd name="T17" fmla="*/ 49 h 70"/>
              <a:gd name="T18" fmla="*/ 103 w 133"/>
              <a:gd name="T19" fmla="*/ 40 h 70"/>
              <a:gd name="T20" fmla="*/ 133 w 133"/>
              <a:gd name="T21" fmla="*/ 9 h 70"/>
              <a:gd name="T22" fmla="*/ 124 w 133"/>
              <a:gd name="T2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" h="70">
                <a:moveTo>
                  <a:pt x="124" y="0"/>
                </a:moveTo>
                <a:cubicBezTo>
                  <a:pt x="93" y="30"/>
                  <a:pt x="93" y="30"/>
                  <a:pt x="93" y="30"/>
                </a:cubicBezTo>
                <a:cubicBezTo>
                  <a:pt x="91" y="29"/>
                  <a:pt x="88" y="28"/>
                  <a:pt x="84" y="28"/>
                </a:cubicBezTo>
                <a:cubicBezTo>
                  <a:pt x="75" y="28"/>
                  <a:pt x="67" y="34"/>
                  <a:pt x="65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6"/>
                  <a:pt x="0" y="56"/>
                  <a:pt x="0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7" y="64"/>
                  <a:pt x="75" y="70"/>
                  <a:pt x="84" y="70"/>
                </a:cubicBezTo>
                <a:cubicBezTo>
                  <a:pt x="96" y="70"/>
                  <a:pt x="105" y="60"/>
                  <a:pt x="105" y="49"/>
                </a:cubicBezTo>
                <a:cubicBezTo>
                  <a:pt x="105" y="46"/>
                  <a:pt x="104" y="43"/>
                  <a:pt x="103" y="40"/>
                </a:cubicBezTo>
                <a:cubicBezTo>
                  <a:pt x="133" y="9"/>
                  <a:pt x="133" y="9"/>
                  <a:pt x="133" y="9"/>
                </a:cubicBezTo>
                <a:lnTo>
                  <a:pt x="124" y="0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35" name="Group 126"/>
          <p:cNvGrpSpPr/>
          <p:nvPr/>
        </p:nvGrpSpPr>
        <p:grpSpPr>
          <a:xfrm>
            <a:off x="3834184" y="3928582"/>
            <a:ext cx="453920" cy="431700"/>
            <a:chOff x="8505825" y="3605213"/>
            <a:chExt cx="454025" cy="431800"/>
          </a:xfrm>
          <a:solidFill>
            <a:srgbClr val="00B0F0"/>
          </a:solidFill>
        </p:grpSpPr>
        <p:sp>
          <p:nvSpPr>
            <p:cNvPr id="136" name="Freeform 50"/>
            <p:cNvSpPr>
              <a:spLocks/>
            </p:cNvSpPr>
            <p:nvPr/>
          </p:nvSpPr>
          <p:spPr bwMode="auto">
            <a:xfrm>
              <a:off x="8505825" y="3694113"/>
              <a:ext cx="454025" cy="342900"/>
            </a:xfrm>
            <a:custGeom>
              <a:avLst/>
              <a:gdLst>
                <a:gd name="T0" fmla="*/ 146 w 208"/>
                <a:gd name="T1" fmla="*/ 0 h 157"/>
                <a:gd name="T2" fmla="*/ 104 w 208"/>
                <a:gd name="T3" fmla="*/ 15 h 157"/>
                <a:gd name="T4" fmla="*/ 62 w 208"/>
                <a:gd name="T5" fmla="*/ 0 h 157"/>
                <a:gd name="T6" fmla="*/ 0 w 208"/>
                <a:gd name="T7" fmla="*/ 60 h 157"/>
                <a:gd name="T8" fmla="*/ 107 w 208"/>
                <a:gd name="T9" fmla="*/ 157 h 157"/>
                <a:gd name="T10" fmla="*/ 208 w 208"/>
                <a:gd name="T11" fmla="*/ 60 h 157"/>
                <a:gd name="T12" fmla="*/ 146 w 208"/>
                <a:gd name="T1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157">
                  <a:moveTo>
                    <a:pt x="146" y="0"/>
                  </a:moveTo>
                  <a:cubicBezTo>
                    <a:pt x="130" y="0"/>
                    <a:pt x="115" y="6"/>
                    <a:pt x="104" y="15"/>
                  </a:cubicBezTo>
                  <a:cubicBezTo>
                    <a:pt x="93" y="6"/>
                    <a:pt x="78" y="0"/>
                    <a:pt x="62" y="0"/>
                  </a:cubicBezTo>
                  <a:cubicBezTo>
                    <a:pt x="28" y="0"/>
                    <a:pt x="0" y="27"/>
                    <a:pt x="0" y="60"/>
                  </a:cubicBezTo>
                  <a:cubicBezTo>
                    <a:pt x="0" y="98"/>
                    <a:pt x="31" y="157"/>
                    <a:pt x="107" y="157"/>
                  </a:cubicBezTo>
                  <a:cubicBezTo>
                    <a:pt x="185" y="157"/>
                    <a:pt x="208" y="95"/>
                    <a:pt x="208" y="60"/>
                  </a:cubicBezTo>
                  <a:cubicBezTo>
                    <a:pt x="208" y="27"/>
                    <a:pt x="180" y="0"/>
                    <a:pt x="1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51"/>
            <p:cNvSpPr>
              <a:spLocks/>
            </p:cNvSpPr>
            <p:nvPr/>
          </p:nvSpPr>
          <p:spPr bwMode="auto">
            <a:xfrm>
              <a:off x="8709025" y="3605213"/>
              <a:ext cx="123825" cy="157163"/>
            </a:xfrm>
            <a:custGeom>
              <a:avLst/>
              <a:gdLst>
                <a:gd name="T0" fmla="*/ 12 w 57"/>
                <a:gd name="T1" fmla="*/ 72 h 72"/>
                <a:gd name="T2" fmla="*/ 27 w 57"/>
                <a:gd name="T3" fmla="*/ 0 h 72"/>
                <a:gd name="T4" fmla="*/ 57 w 57"/>
                <a:gd name="T5" fmla="*/ 6 h 72"/>
                <a:gd name="T6" fmla="*/ 12 w 57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2">
                  <a:moveTo>
                    <a:pt x="12" y="72"/>
                  </a:moveTo>
                  <a:cubicBezTo>
                    <a:pt x="0" y="48"/>
                    <a:pt x="7" y="20"/>
                    <a:pt x="27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29" y="21"/>
                    <a:pt x="12" y="37"/>
                    <a:pt x="12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8" name="Freeform 52"/>
          <p:cNvSpPr>
            <a:spLocks/>
          </p:cNvSpPr>
          <p:nvPr/>
        </p:nvSpPr>
        <p:spPr bwMode="auto">
          <a:xfrm>
            <a:off x="2434332" y="1359014"/>
            <a:ext cx="679293" cy="552322"/>
          </a:xfrm>
          <a:custGeom>
            <a:avLst/>
            <a:gdLst>
              <a:gd name="T0" fmla="*/ 312 w 312"/>
              <a:gd name="T1" fmla="*/ 86 h 253"/>
              <a:gd name="T2" fmla="*/ 305 w 312"/>
              <a:gd name="T3" fmla="*/ 75 h 253"/>
              <a:gd name="T4" fmla="*/ 79 w 312"/>
              <a:gd name="T5" fmla="*/ 226 h 253"/>
              <a:gd name="T6" fmla="*/ 28 w 312"/>
              <a:gd name="T7" fmla="*/ 214 h 253"/>
              <a:gd name="T8" fmla="*/ 35 w 312"/>
              <a:gd name="T9" fmla="*/ 162 h 253"/>
              <a:gd name="T10" fmla="*/ 262 w 312"/>
              <a:gd name="T11" fmla="*/ 11 h 253"/>
              <a:gd name="T12" fmla="*/ 254 w 312"/>
              <a:gd name="T13" fmla="*/ 0 h 253"/>
              <a:gd name="T14" fmla="*/ 26 w 312"/>
              <a:gd name="T15" fmla="*/ 153 h 253"/>
              <a:gd name="T16" fmla="*/ 15 w 312"/>
              <a:gd name="T17" fmla="*/ 222 h 253"/>
              <a:gd name="T18" fmla="*/ 83 w 312"/>
              <a:gd name="T19" fmla="*/ 239 h 253"/>
              <a:gd name="T20" fmla="*/ 312 w 312"/>
              <a:gd name="T21" fmla="*/ 86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2" h="253">
                <a:moveTo>
                  <a:pt x="312" y="86"/>
                </a:moveTo>
                <a:cubicBezTo>
                  <a:pt x="305" y="75"/>
                  <a:pt x="305" y="75"/>
                  <a:pt x="305" y="75"/>
                </a:cubicBezTo>
                <a:cubicBezTo>
                  <a:pt x="79" y="226"/>
                  <a:pt x="79" y="226"/>
                  <a:pt x="79" y="226"/>
                </a:cubicBezTo>
                <a:cubicBezTo>
                  <a:pt x="63" y="237"/>
                  <a:pt x="40" y="231"/>
                  <a:pt x="28" y="214"/>
                </a:cubicBezTo>
                <a:cubicBezTo>
                  <a:pt x="16" y="196"/>
                  <a:pt x="19" y="173"/>
                  <a:pt x="35" y="162"/>
                </a:cubicBezTo>
                <a:cubicBezTo>
                  <a:pt x="262" y="11"/>
                  <a:pt x="262" y="11"/>
                  <a:pt x="262" y="11"/>
                </a:cubicBezTo>
                <a:cubicBezTo>
                  <a:pt x="254" y="0"/>
                  <a:pt x="254" y="0"/>
                  <a:pt x="254" y="0"/>
                </a:cubicBezTo>
                <a:cubicBezTo>
                  <a:pt x="26" y="153"/>
                  <a:pt x="26" y="153"/>
                  <a:pt x="26" y="153"/>
                </a:cubicBezTo>
                <a:cubicBezTo>
                  <a:pt x="4" y="167"/>
                  <a:pt x="0" y="198"/>
                  <a:pt x="15" y="222"/>
                </a:cubicBezTo>
                <a:cubicBezTo>
                  <a:pt x="31" y="246"/>
                  <a:pt x="62" y="253"/>
                  <a:pt x="83" y="239"/>
                </a:cubicBezTo>
                <a:lnTo>
                  <a:pt x="312" y="86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9" name="Freeform 53"/>
          <p:cNvSpPr>
            <a:spLocks/>
          </p:cNvSpPr>
          <p:nvPr/>
        </p:nvSpPr>
        <p:spPr bwMode="auto">
          <a:xfrm>
            <a:off x="2950152" y="1328860"/>
            <a:ext cx="187282" cy="257115"/>
          </a:xfrm>
          <a:custGeom>
            <a:avLst/>
            <a:gdLst>
              <a:gd name="T0" fmla="*/ 80 w 86"/>
              <a:gd name="T1" fmla="*/ 115 h 118"/>
              <a:gd name="T2" fmla="*/ 68 w 86"/>
              <a:gd name="T3" fmla="*/ 113 h 118"/>
              <a:gd name="T4" fmla="*/ 3 w 86"/>
              <a:gd name="T5" fmla="*/ 16 h 118"/>
              <a:gd name="T6" fmla="*/ 6 w 86"/>
              <a:gd name="T7" fmla="*/ 3 h 118"/>
              <a:gd name="T8" fmla="*/ 19 w 86"/>
              <a:gd name="T9" fmla="*/ 6 h 118"/>
              <a:gd name="T10" fmla="*/ 83 w 86"/>
              <a:gd name="T11" fmla="*/ 102 h 118"/>
              <a:gd name="T12" fmla="*/ 80 w 86"/>
              <a:gd name="T13" fmla="*/ 11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118">
                <a:moveTo>
                  <a:pt x="80" y="115"/>
                </a:moveTo>
                <a:cubicBezTo>
                  <a:pt x="76" y="118"/>
                  <a:pt x="70" y="117"/>
                  <a:pt x="68" y="113"/>
                </a:cubicBezTo>
                <a:cubicBezTo>
                  <a:pt x="3" y="16"/>
                  <a:pt x="3" y="16"/>
                  <a:pt x="3" y="16"/>
                </a:cubicBezTo>
                <a:cubicBezTo>
                  <a:pt x="0" y="12"/>
                  <a:pt x="1" y="6"/>
                  <a:pt x="6" y="3"/>
                </a:cubicBezTo>
                <a:cubicBezTo>
                  <a:pt x="10" y="0"/>
                  <a:pt x="16" y="2"/>
                  <a:pt x="19" y="6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86" y="107"/>
                  <a:pt x="85" y="112"/>
                  <a:pt x="80" y="11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0" name="Freeform 54"/>
          <p:cNvSpPr>
            <a:spLocks/>
          </p:cNvSpPr>
          <p:nvPr/>
        </p:nvSpPr>
        <p:spPr bwMode="auto">
          <a:xfrm>
            <a:off x="2523212" y="1505030"/>
            <a:ext cx="514231" cy="336472"/>
          </a:xfrm>
          <a:custGeom>
            <a:avLst/>
            <a:gdLst>
              <a:gd name="T0" fmla="*/ 236 w 236"/>
              <a:gd name="T1" fmla="*/ 13 h 154"/>
              <a:gd name="T2" fmla="*/ 227 w 236"/>
              <a:gd name="T3" fmla="*/ 0 h 154"/>
              <a:gd name="T4" fmla="*/ 25 w 236"/>
              <a:gd name="T5" fmla="*/ 135 h 154"/>
              <a:gd name="T6" fmla="*/ 0 w 236"/>
              <a:gd name="T7" fmla="*/ 136 h 154"/>
              <a:gd name="T8" fmla="*/ 1 w 236"/>
              <a:gd name="T9" fmla="*/ 138 h 154"/>
              <a:gd name="T10" fmla="*/ 36 w 236"/>
              <a:gd name="T11" fmla="*/ 146 h 154"/>
              <a:gd name="T12" fmla="*/ 236 w 236"/>
              <a:gd name="T13" fmla="*/ 1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" h="154">
                <a:moveTo>
                  <a:pt x="236" y="13"/>
                </a:moveTo>
                <a:cubicBezTo>
                  <a:pt x="227" y="0"/>
                  <a:pt x="227" y="0"/>
                  <a:pt x="227" y="0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7" y="140"/>
                  <a:pt x="8" y="140"/>
                  <a:pt x="0" y="136"/>
                </a:cubicBezTo>
                <a:cubicBezTo>
                  <a:pt x="0" y="137"/>
                  <a:pt x="0" y="137"/>
                  <a:pt x="1" y="138"/>
                </a:cubicBezTo>
                <a:cubicBezTo>
                  <a:pt x="9" y="150"/>
                  <a:pt x="25" y="154"/>
                  <a:pt x="36" y="146"/>
                </a:cubicBezTo>
                <a:lnTo>
                  <a:pt x="236" y="1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1" name="Freeform 55"/>
          <p:cNvSpPr>
            <a:spLocks noEditPoints="1"/>
          </p:cNvSpPr>
          <p:nvPr/>
        </p:nvSpPr>
        <p:spPr bwMode="auto">
          <a:xfrm>
            <a:off x="2104210" y="1800237"/>
            <a:ext cx="296794" cy="520579"/>
          </a:xfrm>
          <a:custGeom>
            <a:avLst/>
            <a:gdLst>
              <a:gd name="T0" fmla="*/ 59 w 136"/>
              <a:gd name="T1" fmla="*/ 203 h 239"/>
              <a:gd name="T2" fmla="*/ 54 w 136"/>
              <a:gd name="T3" fmla="*/ 203 h 239"/>
              <a:gd name="T4" fmla="*/ 54 w 136"/>
              <a:gd name="T5" fmla="*/ 239 h 239"/>
              <a:gd name="T6" fmla="*/ 72 w 136"/>
              <a:gd name="T7" fmla="*/ 226 h 239"/>
              <a:gd name="T8" fmla="*/ 59 w 136"/>
              <a:gd name="T9" fmla="*/ 203 h 239"/>
              <a:gd name="T10" fmla="*/ 54 w 136"/>
              <a:gd name="T11" fmla="*/ 187 h 239"/>
              <a:gd name="T12" fmla="*/ 54 w 136"/>
              <a:gd name="T13" fmla="*/ 82 h 239"/>
              <a:gd name="T14" fmla="*/ 81 w 136"/>
              <a:gd name="T15" fmla="*/ 74 h 239"/>
              <a:gd name="T16" fmla="*/ 97 w 136"/>
              <a:gd name="T17" fmla="*/ 13 h 239"/>
              <a:gd name="T18" fmla="*/ 114 w 136"/>
              <a:gd name="T19" fmla="*/ 2 h 239"/>
              <a:gd name="T20" fmla="*/ 124 w 136"/>
              <a:gd name="T21" fmla="*/ 20 h 239"/>
              <a:gd name="T22" fmla="*/ 109 w 136"/>
              <a:gd name="T23" fmla="*/ 81 h 239"/>
              <a:gd name="T24" fmla="*/ 130 w 136"/>
              <a:gd name="T25" fmla="*/ 134 h 239"/>
              <a:gd name="T26" fmla="*/ 122 w 136"/>
              <a:gd name="T27" fmla="*/ 164 h 239"/>
              <a:gd name="T28" fmla="*/ 122 w 136"/>
              <a:gd name="T29" fmla="*/ 164 h 239"/>
              <a:gd name="T30" fmla="*/ 136 w 136"/>
              <a:gd name="T31" fmla="*/ 187 h 239"/>
              <a:gd name="T32" fmla="*/ 131 w 136"/>
              <a:gd name="T33" fmla="*/ 207 h 239"/>
              <a:gd name="T34" fmla="*/ 54 w 136"/>
              <a:gd name="T35" fmla="*/ 187 h 239"/>
              <a:gd name="T36" fmla="*/ 54 w 136"/>
              <a:gd name="T37" fmla="*/ 203 h 239"/>
              <a:gd name="T38" fmla="*/ 36 w 136"/>
              <a:gd name="T39" fmla="*/ 216 h 239"/>
              <a:gd name="T40" fmla="*/ 50 w 136"/>
              <a:gd name="T41" fmla="*/ 239 h 239"/>
              <a:gd name="T42" fmla="*/ 54 w 136"/>
              <a:gd name="T43" fmla="*/ 239 h 239"/>
              <a:gd name="T44" fmla="*/ 54 w 136"/>
              <a:gd name="T45" fmla="*/ 203 h 239"/>
              <a:gd name="T46" fmla="*/ 54 w 136"/>
              <a:gd name="T47" fmla="*/ 82 h 239"/>
              <a:gd name="T48" fmla="*/ 54 w 136"/>
              <a:gd name="T49" fmla="*/ 187 h 239"/>
              <a:gd name="T50" fmla="*/ 0 w 136"/>
              <a:gd name="T51" fmla="*/ 173 h 239"/>
              <a:gd name="T52" fmla="*/ 5 w 136"/>
              <a:gd name="T53" fmla="*/ 152 h 239"/>
              <a:gd name="T54" fmla="*/ 29 w 136"/>
              <a:gd name="T55" fmla="*/ 140 h 239"/>
              <a:gd name="T56" fmla="*/ 37 w 136"/>
              <a:gd name="T57" fmla="*/ 109 h 239"/>
              <a:gd name="T58" fmla="*/ 54 w 136"/>
              <a:gd name="T59" fmla="*/ 8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" h="239">
                <a:moveTo>
                  <a:pt x="59" y="203"/>
                </a:moveTo>
                <a:cubicBezTo>
                  <a:pt x="57" y="203"/>
                  <a:pt x="56" y="203"/>
                  <a:pt x="54" y="203"/>
                </a:cubicBezTo>
                <a:cubicBezTo>
                  <a:pt x="54" y="239"/>
                  <a:pt x="54" y="239"/>
                  <a:pt x="54" y="239"/>
                </a:cubicBezTo>
                <a:cubicBezTo>
                  <a:pt x="62" y="239"/>
                  <a:pt x="70" y="234"/>
                  <a:pt x="72" y="226"/>
                </a:cubicBezTo>
                <a:cubicBezTo>
                  <a:pt x="74" y="216"/>
                  <a:pt x="69" y="206"/>
                  <a:pt x="59" y="203"/>
                </a:cubicBezTo>
                <a:close/>
                <a:moveTo>
                  <a:pt x="54" y="187"/>
                </a:moveTo>
                <a:cubicBezTo>
                  <a:pt x="54" y="82"/>
                  <a:pt x="54" y="82"/>
                  <a:pt x="54" y="82"/>
                </a:cubicBezTo>
                <a:cubicBezTo>
                  <a:pt x="62" y="76"/>
                  <a:pt x="71" y="74"/>
                  <a:pt x="81" y="74"/>
                </a:cubicBezTo>
                <a:cubicBezTo>
                  <a:pt x="97" y="13"/>
                  <a:pt x="97" y="13"/>
                  <a:pt x="97" y="13"/>
                </a:cubicBezTo>
                <a:cubicBezTo>
                  <a:pt x="99" y="5"/>
                  <a:pt x="107" y="0"/>
                  <a:pt x="114" y="2"/>
                </a:cubicBezTo>
                <a:cubicBezTo>
                  <a:pt x="122" y="4"/>
                  <a:pt x="126" y="12"/>
                  <a:pt x="124" y="20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125" y="90"/>
                  <a:pt x="136" y="109"/>
                  <a:pt x="130" y="134"/>
                </a:cubicBezTo>
                <a:cubicBezTo>
                  <a:pt x="130" y="134"/>
                  <a:pt x="125" y="154"/>
                  <a:pt x="122" y="164"/>
                </a:cubicBezTo>
                <a:cubicBezTo>
                  <a:pt x="122" y="164"/>
                  <a:pt x="122" y="164"/>
                  <a:pt x="122" y="164"/>
                </a:cubicBezTo>
                <a:cubicBezTo>
                  <a:pt x="118" y="178"/>
                  <a:pt x="136" y="187"/>
                  <a:pt x="136" y="187"/>
                </a:cubicBezTo>
                <a:cubicBezTo>
                  <a:pt x="131" y="207"/>
                  <a:pt x="131" y="207"/>
                  <a:pt x="131" y="207"/>
                </a:cubicBezTo>
                <a:lnTo>
                  <a:pt x="54" y="187"/>
                </a:lnTo>
                <a:close/>
                <a:moveTo>
                  <a:pt x="54" y="203"/>
                </a:moveTo>
                <a:cubicBezTo>
                  <a:pt x="46" y="203"/>
                  <a:pt x="38" y="208"/>
                  <a:pt x="36" y="216"/>
                </a:cubicBezTo>
                <a:cubicBezTo>
                  <a:pt x="34" y="226"/>
                  <a:pt x="40" y="236"/>
                  <a:pt x="50" y="239"/>
                </a:cubicBezTo>
                <a:cubicBezTo>
                  <a:pt x="51" y="239"/>
                  <a:pt x="53" y="239"/>
                  <a:pt x="54" y="239"/>
                </a:cubicBezTo>
                <a:cubicBezTo>
                  <a:pt x="54" y="203"/>
                  <a:pt x="54" y="203"/>
                  <a:pt x="54" y="203"/>
                </a:cubicBezTo>
                <a:close/>
                <a:moveTo>
                  <a:pt x="54" y="82"/>
                </a:moveTo>
                <a:cubicBezTo>
                  <a:pt x="54" y="187"/>
                  <a:pt x="54" y="187"/>
                  <a:pt x="54" y="187"/>
                </a:cubicBezTo>
                <a:cubicBezTo>
                  <a:pt x="0" y="173"/>
                  <a:pt x="0" y="173"/>
                  <a:pt x="0" y="173"/>
                </a:cubicBezTo>
                <a:cubicBezTo>
                  <a:pt x="5" y="152"/>
                  <a:pt x="5" y="152"/>
                  <a:pt x="5" y="152"/>
                </a:cubicBezTo>
                <a:cubicBezTo>
                  <a:pt x="5" y="152"/>
                  <a:pt x="25" y="154"/>
                  <a:pt x="29" y="140"/>
                </a:cubicBezTo>
                <a:cubicBezTo>
                  <a:pt x="32" y="128"/>
                  <a:pt x="37" y="109"/>
                  <a:pt x="37" y="109"/>
                </a:cubicBezTo>
                <a:cubicBezTo>
                  <a:pt x="40" y="97"/>
                  <a:pt x="46" y="88"/>
                  <a:pt x="54" y="82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2" name="Freeform 56"/>
          <p:cNvSpPr>
            <a:spLocks noEditPoints="1"/>
          </p:cNvSpPr>
          <p:nvPr/>
        </p:nvSpPr>
        <p:spPr bwMode="auto">
          <a:xfrm>
            <a:off x="1834397" y="2890598"/>
            <a:ext cx="555496" cy="604698"/>
          </a:xfrm>
          <a:custGeom>
            <a:avLst/>
            <a:gdLst>
              <a:gd name="T0" fmla="*/ 198 w 255"/>
              <a:gd name="T1" fmla="*/ 128 h 277"/>
              <a:gd name="T2" fmla="*/ 191 w 255"/>
              <a:gd name="T3" fmla="*/ 158 h 277"/>
              <a:gd name="T4" fmla="*/ 191 w 255"/>
              <a:gd name="T5" fmla="*/ 185 h 277"/>
              <a:gd name="T6" fmla="*/ 196 w 255"/>
              <a:gd name="T7" fmla="*/ 187 h 277"/>
              <a:gd name="T8" fmla="*/ 218 w 255"/>
              <a:gd name="T9" fmla="*/ 218 h 277"/>
              <a:gd name="T10" fmla="*/ 191 w 255"/>
              <a:gd name="T11" fmla="*/ 201 h 277"/>
              <a:gd name="T12" fmla="*/ 191 w 255"/>
              <a:gd name="T13" fmla="*/ 55 h 277"/>
              <a:gd name="T14" fmla="*/ 218 w 255"/>
              <a:gd name="T15" fmla="*/ 38 h 277"/>
              <a:gd name="T16" fmla="*/ 196 w 255"/>
              <a:gd name="T17" fmla="*/ 69 h 277"/>
              <a:gd name="T18" fmla="*/ 191 w 255"/>
              <a:gd name="T19" fmla="*/ 71 h 277"/>
              <a:gd name="T20" fmla="*/ 249 w 255"/>
              <a:gd name="T21" fmla="*/ 121 h 277"/>
              <a:gd name="T22" fmla="*/ 211 w 255"/>
              <a:gd name="T23" fmla="*/ 128 h 277"/>
              <a:gd name="T24" fmla="*/ 249 w 255"/>
              <a:gd name="T25" fmla="*/ 134 h 277"/>
              <a:gd name="T26" fmla="*/ 249 w 255"/>
              <a:gd name="T27" fmla="*/ 121 h 277"/>
              <a:gd name="T28" fmla="*/ 132 w 255"/>
              <a:gd name="T29" fmla="*/ 277 h 277"/>
              <a:gd name="T30" fmla="*/ 167 w 255"/>
              <a:gd name="T31" fmla="*/ 186 h 277"/>
              <a:gd name="T32" fmla="*/ 191 w 255"/>
              <a:gd name="T33" fmla="*/ 98 h 277"/>
              <a:gd name="T34" fmla="*/ 127 w 255"/>
              <a:gd name="T35" fmla="*/ 72 h 277"/>
              <a:gd name="T36" fmla="*/ 183 w 255"/>
              <a:gd name="T37" fmla="*/ 128 h 277"/>
              <a:gd name="T38" fmla="*/ 156 w 255"/>
              <a:gd name="T39" fmla="*/ 176 h 277"/>
              <a:gd name="T40" fmla="*/ 153 w 255"/>
              <a:gd name="T41" fmla="*/ 214 h 277"/>
              <a:gd name="T42" fmla="*/ 127 w 255"/>
              <a:gd name="T43" fmla="*/ 277 h 277"/>
              <a:gd name="T44" fmla="*/ 191 w 255"/>
              <a:gd name="T45" fmla="*/ 71 h 277"/>
              <a:gd name="T46" fmla="*/ 186 w 255"/>
              <a:gd name="T47" fmla="*/ 60 h 277"/>
              <a:gd name="T48" fmla="*/ 191 w 255"/>
              <a:gd name="T49" fmla="*/ 185 h 277"/>
              <a:gd name="T50" fmla="*/ 186 w 255"/>
              <a:gd name="T51" fmla="*/ 196 h 277"/>
              <a:gd name="T52" fmla="*/ 191 w 255"/>
              <a:gd name="T53" fmla="*/ 185 h 277"/>
              <a:gd name="T54" fmla="*/ 127 w 255"/>
              <a:gd name="T55" fmla="*/ 0 h 277"/>
              <a:gd name="T56" fmla="*/ 134 w 255"/>
              <a:gd name="T57" fmla="*/ 7 h 277"/>
              <a:gd name="T58" fmla="*/ 128 w 255"/>
              <a:gd name="T59" fmla="*/ 45 h 277"/>
              <a:gd name="T60" fmla="*/ 127 w 255"/>
              <a:gd name="T61" fmla="*/ 45 h 277"/>
              <a:gd name="T62" fmla="*/ 64 w 255"/>
              <a:gd name="T63" fmla="*/ 97 h 277"/>
              <a:gd name="T64" fmla="*/ 89 w 255"/>
              <a:gd name="T65" fmla="*/ 187 h 277"/>
              <a:gd name="T66" fmla="*/ 124 w 255"/>
              <a:gd name="T67" fmla="*/ 277 h 277"/>
              <a:gd name="T68" fmla="*/ 127 w 255"/>
              <a:gd name="T69" fmla="*/ 214 h 277"/>
              <a:gd name="T70" fmla="*/ 103 w 255"/>
              <a:gd name="T71" fmla="*/ 183 h 277"/>
              <a:gd name="T72" fmla="*/ 71 w 255"/>
              <a:gd name="T73" fmla="*/ 128 h 277"/>
              <a:gd name="T74" fmla="*/ 127 w 255"/>
              <a:gd name="T75" fmla="*/ 72 h 277"/>
              <a:gd name="T76" fmla="*/ 127 w 255"/>
              <a:gd name="T77" fmla="*/ 57 h 277"/>
              <a:gd name="T78" fmla="*/ 127 w 255"/>
              <a:gd name="T79" fmla="*/ 0 h 277"/>
              <a:gd name="T80" fmla="*/ 121 w 255"/>
              <a:gd name="T81" fmla="*/ 38 h 277"/>
              <a:gd name="T82" fmla="*/ 127 w 255"/>
              <a:gd name="T83" fmla="*/ 0 h 277"/>
              <a:gd name="T84" fmla="*/ 64 w 255"/>
              <a:gd name="T85" fmla="*/ 185 h 277"/>
              <a:gd name="T86" fmla="*/ 69 w 255"/>
              <a:gd name="T87" fmla="*/ 196 h 277"/>
              <a:gd name="T88" fmla="*/ 64 w 255"/>
              <a:gd name="T89" fmla="*/ 71 h 277"/>
              <a:gd name="T90" fmla="*/ 69 w 255"/>
              <a:gd name="T91" fmla="*/ 60 h 277"/>
              <a:gd name="T92" fmla="*/ 64 w 255"/>
              <a:gd name="T93" fmla="*/ 71 h 277"/>
              <a:gd name="T94" fmla="*/ 57 w 255"/>
              <a:gd name="T95" fmla="*/ 128 h 277"/>
              <a:gd name="T96" fmla="*/ 64 w 255"/>
              <a:gd name="T97" fmla="*/ 97 h 277"/>
              <a:gd name="T98" fmla="*/ 64 w 255"/>
              <a:gd name="T99" fmla="*/ 71 h 277"/>
              <a:gd name="T100" fmla="*/ 60 w 255"/>
              <a:gd name="T101" fmla="*/ 69 h 277"/>
              <a:gd name="T102" fmla="*/ 38 w 255"/>
              <a:gd name="T103" fmla="*/ 38 h 277"/>
              <a:gd name="T104" fmla="*/ 64 w 255"/>
              <a:gd name="T105" fmla="*/ 55 h 277"/>
              <a:gd name="T106" fmla="*/ 64 w 255"/>
              <a:gd name="T107" fmla="*/ 201 h 277"/>
              <a:gd name="T108" fmla="*/ 38 w 255"/>
              <a:gd name="T109" fmla="*/ 218 h 277"/>
              <a:gd name="T110" fmla="*/ 60 w 255"/>
              <a:gd name="T111" fmla="*/ 187 h 277"/>
              <a:gd name="T112" fmla="*/ 64 w 255"/>
              <a:gd name="T113" fmla="*/ 185 h 277"/>
              <a:gd name="T114" fmla="*/ 45 w 255"/>
              <a:gd name="T115" fmla="*/ 128 h 277"/>
              <a:gd name="T116" fmla="*/ 7 w 255"/>
              <a:gd name="T117" fmla="*/ 121 h 277"/>
              <a:gd name="T118" fmla="*/ 7 w 255"/>
              <a:gd name="T119" fmla="*/ 134 h 277"/>
              <a:gd name="T120" fmla="*/ 45 w 255"/>
              <a:gd name="T121" fmla="*/ 128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5" h="277">
                <a:moveTo>
                  <a:pt x="191" y="158"/>
                </a:moveTo>
                <a:cubicBezTo>
                  <a:pt x="195" y="149"/>
                  <a:pt x="198" y="139"/>
                  <a:pt x="198" y="128"/>
                </a:cubicBezTo>
                <a:cubicBezTo>
                  <a:pt x="198" y="117"/>
                  <a:pt x="195" y="107"/>
                  <a:pt x="191" y="98"/>
                </a:cubicBezTo>
                <a:cubicBezTo>
                  <a:pt x="191" y="158"/>
                  <a:pt x="191" y="158"/>
                  <a:pt x="191" y="158"/>
                </a:cubicBezTo>
                <a:close/>
                <a:moveTo>
                  <a:pt x="191" y="201"/>
                </a:moveTo>
                <a:cubicBezTo>
                  <a:pt x="191" y="185"/>
                  <a:pt x="191" y="185"/>
                  <a:pt x="191" y="185"/>
                </a:cubicBezTo>
                <a:cubicBezTo>
                  <a:pt x="193" y="185"/>
                  <a:pt x="194" y="185"/>
                  <a:pt x="196" y="187"/>
                </a:cubicBezTo>
                <a:cubicBezTo>
                  <a:pt x="196" y="187"/>
                  <a:pt x="196" y="187"/>
                  <a:pt x="196" y="187"/>
                </a:cubicBezTo>
                <a:cubicBezTo>
                  <a:pt x="218" y="209"/>
                  <a:pt x="218" y="209"/>
                  <a:pt x="218" y="209"/>
                </a:cubicBezTo>
                <a:cubicBezTo>
                  <a:pt x="220" y="211"/>
                  <a:pt x="220" y="216"/>
                  <a:pt x="218" y="218"/>
                </a:cubicBezTo>
                <a:cubicBezTo>
                  <a:pt x="215" y="221"/>
                  <a:pt x="211" y="221"/>
                  <a:pt x="209" y="218"/>
                </a:cubicBezTo>
                <a:cubicBezTo>
                  <a:pt x="191" y="201"/>
                  <a:pt x="191" y="201"/>
                  <a:pt x="191" y="201"/>
                </a:cubicBezTo>
                <a:close/>
                <a:moveTo>
                  <a:pt x="191" y="71"/>
                </a:moveTo>
                <a:cubicBezTo>
                  <a:pt x="191" y="55"/>
                  <a:pt x="191" y="55"/>
                  <a:pt x="191" y="55"/>
                </a:cubicBezTo>
                <a:cubicBezTo>
                  <a:pt x="209" y="38"/>
                  <a:pt x="209" y="38"/>
                  <a:pt x="209" y="38"/>
                </a:cubicBezTo>
                <a:cubicBezTo>
                  <a:pt x="211" y="35"/>
                  <a:pt x="215" y="35"/>
                  <a:pt x="218" y="38"/>
                </a:cubicBezTo>
                <a:cubicBezTo>
                  <a:pt x="220" y="40"/>
                  <a:pt x="220" y="44"/>
                  <a:pt x="218" y="47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4" y="71"/>
                  <a:pt x="193" y="71"/>
                  <a:pt x="191" y="71"/>
                </a:cubicBezTo>
                <a:close/>
                <a:moveTo>
                  <a:pt x="249" y="121"/>
                </a:moveTo>
                <a:cubicBezTo>
                  <a:pt x="249" y="121"/>
                  <a:pt x="249" y="121"/>
                  <a:pt x="249" y="121"/>
                </a:cubicBezTo>
                <a:cubicBezTo>
                  <a:pt x="217" y="121"/>
                  <a:pt x="217" y="121"/>
                  <a:pt x="217" y="121"/>
                </a:cubicBezTo>
                <a:cubicBezTo>
                  <a:pt x="214" y="121"/>
                  <a:pt x="211" y="124"/>
                  <a:pt x="211" y="128"/>
                </a:cubicBezTo>
                <a:cubicBezTo>
                  <a:pt x="211" y="132"/>
                  <a:pt x="214" y="134"/>
                  <a:pt x="217" y="134"/>
                </a:cubicBezTo>
                <a:cubicBezTo>
                  <a:pt x="249" y="134"/>
                  <a:pt x="249" y="134"/>
                  <a:pt x="249" y="134"/>
                </a:cubicBezTo>
                <a:cubicBezTo>
                  <a:pt x="252" y="134"/>
                  <a:pt x="255" y="132"/>
                  <a:pt x="255" y="128"/>
                </a:cubicBezTo>
                <a:cubicBezTo>
                  <a:pt x="255" y="124"/>
                  <a:pt x="252" y="121"/>
                  <a:pt x="249" y="121"/>
                </a:cubicBezTo>
                <a:close/>
                <a:moveTo>
                  <a:pt x="127" y="277"/>
                </a:moveTo>
                <a:cubicBezTo>
                  <a:pt x="132" y="277"/>
                  <a:pt x="132" y="277"/>
                  <a:pt x="132" y="277"/>
                </a:cubicBezTo>
                <a:cubicBezTo>
                  <a:pt x="151" y="277"/>
                  <a:pt x="167" y="262"/>
                  <a:pt x="167" y="242"/>
                </a:cubicBezTo>
                <a:cubicBezTo>
                  <a:pt x="167" y="186"/>
                  <a:pt x="167" y="186"/>
                  <a:pt x="167" y="186"/>
                </a:cubicBezTo>
                <a:cubicBezTo>
                  <a:pt x="177" y="179"/>
                  <a:pt x="186" y="169"/>
                  <a:pt x="191" y="158"/>
                </a:cubicBezTo>
                <a:cubicBezTo>
                  <a:pt x="191" y="98"/>
                  <a:pt x="191" y="98"/>
                  <a:pt x="191" y="98"/>
                </a:cubicBezTo>
                <a:cubicBezTo>
                  <a:pt x="180" y="74"/>
                  <a:pt x="156" y="57"/>
                  <a:pt x="127" y="57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43" y="72"/>
                  <a:pt x="157" y="78"/>
                  <a:pt x="167" y="88"/>
                </a:cubicBezTo>
                <a:cubicBezTo>
                  <a:pt x="177" y="98"/>
                  <a:pt x="183" y="112"/>
                  <a:pt x="183" y="128"/>
                </a:cubicBezTo>
                <a:cubicBezTo>
                  <a:pt x="183" y="148"/>
                  <a:pt x="172" y="166"/>
                  <a:pt x="156" y="176"/>
                </a:cubicBezTo>
                <a:cubicBezTo>
                  <a:pt x="156" y="176"/>
                  <a:pt x="156" y="176"/>
                  <a:pt x="156" y="176"/>
                </a:cubicBezTo>
                <a:cubicBezTo>
                  <a:pt x="154" y="177"/>
                  <a:pt x="153" y="180"/>
                  <a:pt x="153" y="182"/>
                </a:cubicBezTo>
                <a:cubicBezTo>
                  <a:pt x="153" y="214"/>
                  <a:pt x="153" y="214"/>
                  <a:pt x="153" y="214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27" y="277"/>
                  <a:pt x="127" y="277"/>
                  <a:pt x="127" y="277"/>
                </a:cubicBezTo>
                <a:close/>
                <a:moveTo>
                  <a:pt x="191" y="55"/>
                </a:moveTo>
                <a:cubicBezTo>
                  <a:pt x="191" y="71"/>
                  <a:pt x="191" y="71"/>
                  <a:pt x="191" y="71"/>
                </a:cubicBezTo>
                <a:cubicBezTo>
                  <a:pt x="189" y="71"/>
                  <a:pt x="188" y="71"/>
                  <a:pt x="186" y="69"/>
                </a:cubicBezTo>
                <a:cubicBezTo>
                  <a:pt x="184" y="67"/>
                  <a:pt x="184" y="63"/>
                  <a:pt x="186" y="60"/>
                </a:cubicBezTo>
                <a:cubicBezTo>
                  <a:pt x="191" y="55"/>
                  <a:pt x="191" y="55"/>
                  <a:pt x="191" y="55"/>
                </a:cubicBezTo>
                <a:close/>
                <a:moveTo>
                  <a:pt x="191" y="185"/>
                </a:moveTo>
                <a:cubicBezTo>
                  <a:pt x="191" y="201"/>
                  <a:pt x="191" y="201"/>
                  <a:pt x="191" y="201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4" y="193"/>
                  <a:pt x="184" y="189"/>
                  <a:pt x="186" y="187"/>
                </a:cubicBezTo>
                <a:cubicBezTo>
                  <a:pt x="188" y="185"/>
                  <a:pt x="189" y="185"/>
                  <a:pt x="191" y="185"/>
                </a:cubicBezTo>
                <a:close/>
                <a:moveTo>
                  <a:pt x="127" y="45"/>
                </a:moveTo>
                <a:cubicBezTo>
                  <a:pt x="127" y="0"/>
                  <a:pt x="127" y="0"/>
                  <a:pt x="127" y="0"/>
                </a:cubicBezTo>
                <a:cubicBezTo>
                  <a:pt x="127" y="0"/>
                  <a:pt x="128" y="0"/>
                  <a:pt x="128" y="0"/>
                </a:cubicBezTo>
                <a:cubicBezTo>
                  <a:pt x="131" y="0"/>
                  <a:pt x="134" y="3"/>
                  <a:pt x="134" y="7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34" y="42"/>
                  <a:pt x="131" y="45"/>
                  <a:pt x="128" y="45"/>
                </a:cubicBezTo>
                <a:cubicBezTo>
                  <a:pt x="128" y="45"/>
                  <a:pt x="128" y="45"/>
                  <a:pt x="128" y="45"/>
                </a:cubicBezTo>
                <a:cubicBezTo>
                  <a:pt x="128" y="45"/>
                  <a:pt x="127" y="45"/>
                  <a:pt x="127" y="45"/>
                </a:cubicBezTo>
                <a:close/>
                <a:moveTo>
                  <a:pt x="127" y="57"/>
                </a:moveTo>
                <a:cubicBezTo>
                  <a:pt x="99" y="57"/>
                  <a:pt x="75" y="74"/>
                  <a:pt x="64" y="97"/>
                </a:cubicBezTo>
                <a:cubicBezTo>
                  <a:pt x="64" y="159"/>
                  <a:pt x="64" y="159"/>
                  <a:pt x="64" y="159"/>
                </a:cubicBezTo>
                <a:cubicBezTo>
                  <a:pt x="70" y="170"/>
                  <a:pt x="78" y="180"/>
                  <a:pt x="89" y="187"/>
                </a:cubicBezTo>
                <a:cubicBezTo>
                  <a:pt x="89" y="242"/>
                  <a:pt x="89" y="242"/>
                  <a:pt x="89" y="242"/>
                </a:cubicBezTo>
                <a:cubicBezTo>
                  <a:pt x="89" y="262"/>
                  <a:pt x="104" y="277"/>
                  <a:pt x="124" y="277"/>
                </a:cubicBezTo>
                <a:cubicBezTo>
                  <a:pt x="127" y="277"/>
                  <a:pt x="127" y="277"/>
                  <a:pt x="127" y="277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183"/>
                  <a:pt x="103" y="183"/>
                  <a:pt x="103" y="183"/>
                </a:cubicBezTo>
                <a:cubicBezTo>
                  <a:pt x="103" y="180"/>
                  <a:pt x="102" y="178"/>
                  <a:pt x="100" y="176"/>
                </a:cubicBezTo>
                <a:cubicBezTo>
                  <a:pt x="83" y="167"/>
                  <a:pt x="71" y="149"/>
                  <a:pt x="71" y="128"/>
                </a:cubicBezTo>
                <a:cubicBezTo>
                  <a:pt x="71" y="112"/>
                  <a:pt x="78" y="98"/>
                  <a:pt x="88" y="88"/>
                </a:cubicBezTo>
                <a:cubicBezTo>
                  <a:pt x="98" y="78"/>
                  <a:pt x="112" y="72"/>
                  <a:pt x="127" y="72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7" y="57"/>
                  <a:pt x="127" y="57"/>
                  <a:pt x="127" y="57"/>
                </a:cubicBezTo>
                <a:close/>
                <a:moveTo>
                  <a:pt x="127" y="0"/>
                </a:moveTo>
                <a:cubicBezTo>
                  <a:pt x="127" y="45"/>
                  <a:pt x="127" y="45"/>
                  <a:pt x="127" y="45"/>
                </a:cubicBezTo>
                <a:cubicBezTo>
                  <a:pt x="124" y="45"/>
                  <a:pt x="121" y="42"/>
                  <a:pt x="121" y="38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4"/>
                  <a:pt x="124" y="1"/>
                  <a:pt x="127" y="0"/>
                </a:cubicBezTo>
                <a:close/>
                <a:moveTo>
                  <a:pt x="64" y="201"/>
                </a:moveTo>
                <a:cubicBezTo>
                  <a:pt x="64" y="185"/>
                  <a:pt x="64" y="185"/>
                  <a:pt x="64" y="185"/>
                </a:cubicBezTo>
                <a:cubicBezTo>
                  <a:pt x="66" y="185"/>
                  <a:pt x="68" y="185"/>
                  <a:pt x="69" y="187"/>
                </a:cubicBezTo>
                <a:cubicBezTo>
                  <a:pt x="72" y="189"/>
                  <a:pt x="72" y="193"/>
                  <a:pt x="69" y="196"/>
                </a:cubicBezTo>
                <a:cubicBezTo>
                  <a:pt x="64" y="201"/>
                  <a:pt x="64" y="201"/>
                  <a:pt x="64" y="201"/>
                </a:cubicBezTo>
                <a:close/>
                <a:moveTo>
                  <a:pt x="64" y="71"/>
                </a:moveTo>
                <a:cubicBezTo>
                  <a:pt x="64" y="55"/>
                  <a:pt x="64" y="55"/>
                  <a:pt x="64" y="55"/>
                </a:cubicBezTo>
                <a:cubicBezTo>
                  <a:pt x="69" y="60"/>
                  <a:pt x="69" y="60"/>
                  <a:pt x="69" y="60"/>
                </a:cubicBezTo>
                <a:cubicBezTo>
                  <a:pt x="72" y="63"/>
                  <a:pt x="72" y="67"/>
                  <a:pt x="69" y="69"/>
                </a:cubicBezTo>
                <a:cubicBezTo>
                  <a:pt x="68" y="71"/>
                  <a:pt x="66" y="71"/>
                  <a:pt x="64" y="71"/>
                </a:cubicBezTo>
                <a:close/>
                <a:moveTo>
                  <a:pt x="64" y="97"/>
                </a:moveTo>
                <a:cubicBezTo>
                  <a:pt x="59" y="106"/>
                  <a:pt x="57" y="117"/>
                  <a:pt x="57" y="128"/>
                </a:cubicBezTo>
                <a:cubicBezTo>
                  <a:pt x="57" y="139"/>
                  <a:pt x="59" y="149"/>
                  <a:pt x="64" y="159"/>
                </a:cubicBezTo>
                <a:cubicBezTo>
                  <a:pt x="64" y="97"/>
                  <a:pt x="64" y="97"/>
                  <a:pt x="64" y="97"/>
                </a:cubicBezTo>
                <a:close/>
                <a:moveTo>
                  <a:pt x="64" y="55"/>
                </a:moveTo>
                <a:cubicBezTo>
                  <a:pt x="64" y="71"/>
                  <a:pt x="64" y="71"/>
                  <a:pt x="64" y="71"/>
                </a:cubicBezTo>
                <a:cubicBezTo>
                  <a:pt x="62" y="71"/>
                  <a:pt x="61" y="70"/>
                  <a:pt x="60" y="69"/>
                </a:cubicBezTo>
                <a:cubicBezTo>
                  <a:pt x="60" y="69"/>
                  <a:pt x="60" y="69"/>
                  <a:pt x="60" y="69"/>
                </a:cubicBezTo>
                <a:cubicBezTo>
                  <a:pt x="38" y="47"/>
                  <a:pt x="38" y="47"/>
                  <a:pt x="38" y="47"/>
                </a:cubicBezTo>
                <a:cubicBezTo>
                  <a:pt x="35" y="44"/>
                  <a:pt x="35" y="40"/>
                  <a:pt x="38" y="38"/>
                </a:cubicBezTo>
                <a:cubicBezTo>
                  <a:pt x="40" y="35"/>
                  <a:pt x="44" y="35"/>
                  <a:pt x="47" y="38"/>
                </a:cubicBezTo>
                <a:cubicBezTo>
                  <a:pt x="64" y="55"/>
                  <a:pt x="64" y="55"/>
                  <a:pt x="64" y="55"/>
                </a:cubicBezTo>
                <a:close/>
                <a:moveTo>
                  <a:pt x="64" y="185"/>
                </a:moveTo>
                <a:cubicBezTo>
                  <a:pt x="64" y="201"/>
                  <a:pt x="64" y="201"/>
                  <a:pt x="64" y="201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44" y="221"/>
                  <a:pt x="40" y="221"/>
                  <a:pt x="38" y="218"/>
                </a:cubicBezTo>
                <a:cubicBezTo>
                  <a:pt x="35" y="216"/>
                  <a:pt x="35" y="211"/>
                  <a:pt x="38" y="209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1" y="185"/>
                  <a:pt x="62" y="185"/>
                  <a:pt x="64" y="185"/>
                </a:cubicBezTo>
                <a:close/>
                <a:moveTo>
                  <a:pt x="45" y="128"/>
                </a:moveTo>
                <a:cubicBezTo>
                  <a:pt x="45" y="128"/>
                  <a:pt x="45" y="128"/>
                  <a:pt x="45" y="128"/>
                </a:cubicBezTo>
                <a:cubicBezTo>
                  <a:pt x="45" y="124"/>
                  <a:pt x="42" y="121"/>
                  <a:pt x="38" y="121"/>
                </a:cubicBezTo>
                <a:cubicBezTo>
                  <a:pt x="7" y="121"/>
                  <a:pt x="7" y="121"/>
                  <a:pt x="7" y="121"/>
                </a:cubicBezTo>
                <a:cubicBezTo>
                  <a:pt x="3" y="121"/>
                  <a:pt x="0" y="124"/>
                  <a:pt x="0" y="128"/>
                </a:cubicBezTo>
                <a:cubicBezTo>
                  <a:pt x="0" y="132"/>
                  <a:pt x="3" y="134"/>
                  <a:pt x="7" y="134"/>
                </a:cubicBezTo>
                <a:cubicBezTo>
                  <a:pt x="38" y="134"/>
                  <a:pt x="38" y="134"/>
                  <a:pt x="38" y="134"/>
                </a:cubicBezTo>
                <a:cubicBezTo>
                  <a:pt x="42" y="134"/>
                  <a:pt x="45" y="132"/>
                  <a:pt x="45" y="128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3" name="Freeform 57"/>
          <p:cNvSpPr>
            <a:spLocks noEditPoints="1"/>
          </p:cNvSpPr>
          <p:nvPr/>
        </p:nvSpPr>
        <p:spPr bwMode="auto">
          <a:xfrm>
            <a:off x="3883385" y="1327272"/>
            <a:ext cx="528516" cy="518993"/>
          </a:xfrm>
          <a:custGeom>
            <a:avLst/>
            <a:gdLst>
              <a:gd name="T0" fmla="*/ 231 w 243"/>
              <a:gd name="T1" fmla="*/ 92 h 238"/>
              <a:gd name="T2" fmla="*/ 214 w 243"/>
              <a:gd name="T3" fmla="*/ 83 h 238"/>
              <a:gd name="T4" fmla="*/ 206 w 243"/>
              <a:gd name="T5" fmla="*/ 71 h 238"/>
              <a:gd name="T6" fmla="*/ 192 w 243"/>
              <a:gd name="T7" fmla="*/ 82 h 238"/>
              <a:gd name="T8" fmla="*/ 194 w 243"/>
              <a:gd name="T9" fmla="*/ 64 h 238"/>
              <a:gd name="T10" fmla="*/ 179 w 243"/>
              <a:gd name="T11" fmla="*/ 64 h 238"/>
              <a:gd name="T12" fmla="*/ 162 w 243"/>
              <a:gd name="T13" fmla="*/ 54 h 238"/>
              <a:gd name="T14" fmla="*/ 154 w 243"/>
              <a:gd name="T15" fmla="*/ 42 h 238"/>
              <a:gd name="T16" fmla="*/ 140 w 243"/>
              <a:gd name="T17" fmla="*/ 53 h 238"/>
              <a:gd name="T18" fmla="*/ 142 w 243"/>
              <a:gd name="T19" fmla="*/ 35 h 238"/>
              <a:gd name="T20" fmla="*/ 128 w 243"/>
              <a:gd name="T21" fmla="*/ 35 h 238"/>
              <a:gd name="T22" fmla="*/ 110 w 243"/>
              <a:gd name="T23" fmla="*/ 25 h 238"/>
              <a:gd name="T24" fmla="*/ 102 w 243"/>
              <a:gd name="T25" fmla="*/ 13 h 238"/>
              <a:gd name="T26" fmla="*/ 101 w 243"/>
              <a:gd name="T27" fmla="*/ 22 h 238"/>
              <a:gd name="T28" fmla="*/ 208 w 243"/>
              <a:gd name="T29" fmla="*/ 128 h 238"/>
              <a:gd name="T30" fmla="*/ 206 w 243"/>
              <a:gd name="T31" fmla="*/ 132 h 238"/>
              <a:gd name="T32" fmla="*/ 101 w 243"/>
              <a:gd name="T33" fmla="*/ 74 h 238"/>
              <a:gd name="T34" fmla="*/ 196 w 243"/>
              <a:gd name="T35" fmla="*/ 149 h 238"/>
              <a:gd name="T36" fmla="*/ 194 w 243"/>
              <a:gd name="T37" fmla="*/ 153 h 238"/>
              <a:gd name="T38" fmla="*/ 101 w 243"/>
              <a:gd name="T39" fmla="*/ 101 h 238"/>
              <a:gd name="T40" fmla="*/ 185 w 243"/>
              <a:gd name="T41" fmla="*/ 170 h 238"/>
              <a:gd name="T42" fmla="*/ 182 w 243"/>
              <a:gd name="T43" fmla="*/ 174 h 238"/>
              <a:gd name="T44" fmla="*/ 101 w 243"/>
              <a:gd name="T45" fmla="*/ 129 h 238"/>
              <a:gd name="T46" fmla="*/ 173 w 243"/>
              <a:gd name="T47" fmla="*/ 191 h 238"/>
              <a:gd name="T48" fmla="*/ 171 w 243"/>
              <a:gd name="T49" fmla="*/ 195 h 238"/>
              <a:gd name="T50" fmla="*/ 101 w 243"/>
              <a:gd name="T51" fmla="*/ 156 h 238"/>
              <a:gd name="T52" fmla="*/ 138 w 243"/>
              <a:gd name="T53" fmla="*/ 231 h 238"/>
              <a:gd name="T54" fmla="*/ 243 w 243"/>
              <a:gd name="T55" fmla="*/ 91 h 238"/>
              <a:gd name="T56" fmla="*/ 101 w 243"/>
              <a:gd name="T57" fmla="*/ 22 h 238"/>
              <a:gd name="T58" fmla="*/ 85 w 243"/>
              <a:gd name="T59" fmla="*/ 11 h 238"/>
              <a:gd name="T60" fmla="*/ 78 w 243"/>
              <a:gd name="T61" fmla="*/ 0 h 238"/>
              <a:gd name="T62" fmla="*/ 15 w 243"/>
              <a:gd name="T63" fmla="*/ 163 h 238"/>
              <a:gd name="T64" fmla="*/ 101 w 243"/>
              <a:gd name="T65" fmla="*/ 156 h 238"/>
              <a:gd name="T66" fmla="*/ 27 w 243"/>
              <a:gd name="T67" fmla="*/ 113 h 238"/>
              <a:gd name="T68" fmla="*/ 101 w 243"/>
              <a:gd name="T69" fmla="*/ 151 h 238"/>
              <a:gd name="T70" fmla="*/ 40 w 243"/>
              <a:gd name="T71" fmla="*/ 95 h 238"/>
              <a:gd name="T72" fmla="*/ 42 w 243"/>
              <a:gd name="T73" fmla="*/ 91 h 238"/>
              <a:gd name="T74" fmla="*/ 101 w 243"/>
              <a:gd name="T75" fmla="*/ 101 h 238"/>
              <a:gd name="T76" fmla="*/ 51 w 243"/>
              <a:gd name="T77" fmla="*/ 71 h 238"/>
              <a:gd name="T78" fmla="*/ 101 w 243"/>
              <a:gd name="T79" fmla="*/ 96 h 238"/>
              <a:gd name="T80" fmla="*/ 63 w 243"/>
              <a:gd name="T81" fmla="*/ 53 h 238"/>
              <a:gd name="T82" fmla="*/ 65 w 243"/>
              <a:gd name="T83" fmla="*/ 49 h 238"/>
              <a:gd name="T84" fmla="*/ 101 w 243"/>
              <a:gd name="T85" fmla="*/ 22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3" h="238">
                <a:moveTo>
                  <a:pt x="232" y="85"/>
                </a:moveTo>
                <a:cubicBezTo>
                  <a:pt x="233" y="87"/>
                  <a:pt x="233" y="90"/>
                  <a:pt x="231" y="92"/>
                </a:cubicBezTo>
                <a:cubicBezTo>
                  <a:pt x="229" y="97"/>
                  <a:pt x="223" y="99"/>
                  <a:pt x="218" y="96"/>
                </a:cubicBezTo>
                <a:cubicBezTo>
                  <a:pt x="213" y="94"/>
                  <a:pt x="212" y="88"/>
                  <a:pt x="214" y="83"/>
                </a:cubicBezTo>
                <a:cubicBezTo>
                  <a:pt x="216" y="81"/>
                  <a:pt x="218" y="79"/>
                  <a:pt x="220" y="78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7" y="73"/>
                  <a:pt x="207" y="76"/>
                  <a:pt x="205" y="78"/>
                </a:cubicBezTo>
                <a:cubicBezTo>
                  <a:pt x="203" y="83"/>
                  <a:pt x="197" y="84"/>
                  <a:pt x="192" y="82"/>
                </a:cubicBezTo>
                <a:cubicBezTo>
                  <a:pt x="188" y="79"/>
                  <a:pt x="186" y="73"/>
                  <a:pt x="188" y="69"/>
                </a:cubicBezTo>
                <a:cubicBezTo>
                  <a:pt x="190" y="66"/>
                  <a:pt x="192" y="65"/>
                  <a:pt x="194" y="64"/>
                </a:cubicBezTo>
                <a:cubicBezTo>
                  <a:pt x="180" y="56"/>
                  <a:pt x="180" y="56"/>
                  <a:pt x="180" y="56"/>
                </a:cubicBezTo>
                <a:cubicBezTo>
                  <a:pt x="181" y="59"/>
                  <a:pt x="181" y="61"/>
                  <a:pt x="179" y="64"/>
                </a:cubicBezTo>
                <a:cubicBezTo>
                  <a:pt x="177" y="68"/>
                  <a:pt x="171" y="70"/>
                  <a:pt x="166" y="67"/>
                </a:cubicBezTo>
                <a:cubicBezTo>
                  <a:pt x="161" y="65"/>
                  <a:pt x="160" y="59"/>
                  <a:pt x="162" y="54"/>
                </a:cubicBezTo>
                <a:cubicBezTo>
                  <a:pt x="164" y="52"/>
                  <a:pt x="166" y="50"/>
                  <a:pt x="168" y="50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5" y="44"/>
                  <a:pt x="155" y="47"/>
                  <a:pt x="153" y="49"/>
                </a:cubicBezTo>
                <a:cubicBezTo>
                  <a:pt x="151" y="54"/>
                  <a:pt x="145" y="56"/>
                  <a:pt x="140" y="53"/>
                </a:cubicBezTo>
                <a:cubicBezTo>
                  <a:pt x="136" y="50"/>
                  <a:pt x="134" y="45"/>
                  <a:pt x="136" y="40"/>
                </a:cubicBezTo>
                <a:cubicBezTo>
                  <a:pt x="138" y="37"/>
                  <a:pt x="140" y="36"/>
                  <a:pt x="142" y="35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29" y="30"/>
                  <a:pt x="129" y="33"/>
                  <a:pt x="128" y="35"/>
                </a:cubicBezTo>
                <a:cubicBezTo>
                  <a:pt x="125" y="40"/>
                  <a:pt x="119" y="41"/>
                  <a:pt x="114" y="39"/>
                </a:cubicBezTo>
                <a:cubicBezTo>
                  <a:pt x="110" y="36"/>
                  <a:pt x="108" y="30"/>
                  <a:pt x="110" y="25"/>
                </a:cubicBezTo>
                <a:cubicBezTo>
                  <a:pt x="112" y="23"/>
                  <a:pt x="114" y="22"/>
                  <a:pt x="116" y="21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3" y="16"/>
                  <a:pt x="103" y="18"/>
                  <a:pt x="102" y="21"/>
                </a:cubicBezTo>
                <a:cubicBezTo>
                  <a:pt x="101" y="21"/>
                  <a:pt x="101" y="22"/>
                  <a:pt x="101" y="22"/>
                </a:cubicBezTo>
                <a:cubicBezTo>
                  <a:pt x="101" y="69"/>
                  <a:pt x="101" y="69"/>
                  <a:pt x="101" y="69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9" y="129"/>
                  <a:pt x="209" y="130"/>
                  <a:pt x="209" y="131"/>
                </a:cubicBezTo>
                <a:cubicBezTo>
                  <a:pt x="208" y="132"/>
                  <a:pt x="207" y="133"/>
                  <a:pt x="206" y="13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96" y="149"/>
                  <a:pt x="196" y="149"/>
                  <a:pt x="196" y="149"/>
                </a:cubicBezTo>
                <a:cubicBezTo>
                  <a:pt x="197" y="150"/>
                  <a:pt x="198" y="151"/>
                  <a:pt x="197" y="152"/>
                </a:cubicBezTo>
                <a:cubicBezTo>
                  <a:pt x="197" y="153"/>
                  <a:pt x="195" y="154"/>
                  <a:pt x="194" y="153"/>
                </a:cubicBezTo>
                <a:cubicBezTo>
                  <a:pt x="194" y="153"/>
                  <a:pt x="194" y="153"/>
                  <a:pt x="194" y="153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85" y="170"/>
                  <a:pt x="185" y="170"/>
                  <a:pt x="185" y="170"/>
                </a:cubicBezTo>
                <a:cubicBezTo>
                  <a:pt x="186" y="171"/>
                  <a:pt x="186" y="172"/>
                  <a:pt x="186" y="173"/>
                </a:cubicBezTo>
                <a:cubicBezTo>
                  <a:pt x="185" y="174"/>
                  <a:pt x="184" y="175"/>
                  <a:pt x="182" y="174"/>
                </a:cubicBezTo>
                <a:cubicBezTo>
                  <a:pt x="182" y="174"/>
                  <a:pt x="182" y="174"/>
                  <a:pt x="182" y="174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74" y="192"/>
                  <a:pt x="174" y="193"/>
                  <a:pt x="174" y="194"/>
                </a:cubicBezTo>
                <a:cubicBezTo>
                  <a:pt x="173" y="196"/>
                  <a:pt x="172" y="196"/>
                  <a:pt x="171" y="195"/>
                </a:cubicBezTo>
                <a:cubicBezTo>
                  <a:pt x="171" y="195"/>
                  <a:pt x="171" y="195"/>
                  <a:pt x="171" y="195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38" y="231"/>
                  <a:pt x="138" y="231"/>
                  <a:pt x="138" y="231"/>
                </a:cubicBezTo>
                <a:cubicBezTo>
                  <a:pt x="150" y="238"/>
                  <a:pt x="164" y="233"/>
                  <a:pt x="171" y="222"/>
                </a:cubicBezTo>
                <a:cubicBezTo>
                  <a:pt x="243" y="91"/>
                  <a:pt x="243" y="91"/>
                  <a:pt x="243" y="91"/>
                </a:cubicBezTo>
                <a:lnTo>
                  <a:pt x="232" y="85"/>
                </a:lnTo>
                <a:close/>
                <a:moveTo>
                  <a:pt x="101" y="22"/>
                </a:moveTo>
                <a:cubicBezTo>
                  <a:pt x="98" y="26"/>
                  <a:pt x="93" y="27"/>
                  <a:pt x="88" y="24"/>
                </a:cubicBezTo>
                <a:cubicBezTo>
                  <a:pt x="84" y="22"/>
                  <a:pt x="82" y="16"/>
                  <a:pt x="85" y="11"/>
                </a:cubicBezTo>
                <a:cubicBezTo>
                  <a:pt x="86" y="9"/>
                  <a:pt x="88" y="7"/>
                  <a:pt x="90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6" y="130"/>
                  <a:pt x="6" y="130"/>
                  <a:pt x="6" y="130"/>
                </a:cubicBezTo>
                <a:cubicBezTo>
                  <a:pt x="0" y="142"/>
                  <a:pt x="4" y="157"/>
                  <a:pt x="15" y="163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7" y="116"/>
                  <a:pt x="27" y="114"/>
                  <a:pt x="27" y="113"/>
                </a:cubicBezTo>
                <a:cubicBezTo>
                  <a:pt x="28" y="112"/>
                  <a:pt x="29" y="112"/>
                  <a:pt x="30" y="112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40" y="95"/>
                  <a:pt x="40" y="95"/>
                  <a:pt x="40" y="95"/>
                </a:cubicBezTo>
                <a:cubicBezTo>
                  <a:pt x="39" y="95"/>
                  <a:pt x="38" y="93"/>
                  <a:pt x="39" y="92"/>
                </a:cubicBezTo>
                <a:cubicBezTo>
                  <a:pt x="40" y="91"/>
                  <a:pt x="41" y="91"/>
                  <a:pt x="42" y="9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51" y="74"/>
                  <a:pt x="51" y="74"/>
                  <a:pt x="51" y="74"/>
                </a:cubicBezTo>
                <a:cubicBezTo>
                  <a:pt x="50" y="74"/>
                  <a:pt x="50" y="72"/>
                  <a:pt x="51" y="71"/>
                </a:cubicBezTo>
                <a:cubicBezTo>
                  <a:pt x="51" y="70"/>
                  <a:pt x="53" y="70"/>
                  <a:pt x="54" y="70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63" y="53"/>
                  <a:pt x="63" y="53"/>
                  <a:pt x="63" y="53"/>
                </a:cubicBezTo>
                <a:cubicBezTo>
                  <a:pt x="62" y="53"/>
                  <a:pt x="62" y="51"/>
                  <a:pt x="62" y="50"/>
                </a:cubicBezTo>
                <a:cubicBezTo>
                  <a:pt x="63" y="49"/>
                  <a:pt x="64" y="49"/>
                  <a:pt x="65" y="4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22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4" name="Freeform 58"/>
          <p:cNvSpPr>
            <a:spLocks noEditPoints="1"/>
          </p:cNvSpPr>
          <p:nvPr/>
        </p:nvSpPr>
        <p:spPr bwMode="auto">
          <a:xfrm>
            <a:off x="2016409" y="3492395"/>
            <a:ext cx="514231" cy="520579"/>
          </a:xfrm>
          <a:custGeom>
            <a:avLst/>
            <a:gdLst>
              <a:gd name="T0" fmla="*/ 189 w 236"/>
              <a:gd name="T1" fmla="*/ 60 h 239"/>
              <a:gd name="T2" fmla="*/ 196 w 236"/>
              <a:gd name="T3" fmla="*/ 122 h 239"/>
              <a:gd name="T4" fmla="*/ 198 w 236"/>
              <a:gd name="T5" fmla="*/ 136 h 239"/>
              <a:gd name="T6" fmla="*/ 208 w 236"/>
              <a:gd name="T7" fmla="*/ 157 h 239"/>
              <a:gd name="T8" fmla="*/ 189 w 236"/>
              <a:gd name="T9" fmla="*/ 195 h 239"/>
              <a:gd name="T10" fmla="*/ 168 w 236"/>
              <a:gd name="T11" fmla="*/ 156 h 239"/>
              <a:gd name="T12" fmla="*/ 168 w 236"/>
              <a:gd name="T13" fmla="*/ 78 h 239"/>
              <a:gd name="T14" fmla="*/ 182 w 236"/>
              <a:gd name="T15" fmla="*/ 92 h 239"/>
              <a:gd name="T16" fmla="*/ 185 w 236"/>
              <a:gd name="T17" fmla="*/ 107 h 239"/>
              <a:gd name="T18" fmla="*/ 189 w 236"/>
              <a:gd name="T19" fmla="*/ 141 h 239"/>
              <a:gd name="T20" fmla="*/ 189 w 236"/>
              <a:gd name="T21" fmla="*/ 130 h 239"/>
              <a:gd name="T22" fmla="*/ 168 w 236"/>
              <a:gd name="T23" fmla="*/ 155 h 239"/>
              <a:gd name="T24" fmla="*/ 160 w 236"/>
              <a:gd name="T25" fmla="*/ 138 h 239"/>
              <a:gd name="T26" fmla="*/ 165 w 236"/>
              <a:gd name="T27" fmla="*/ 172 h 239"/>
              <a:gd name="T28" fmla="*/ 168 w 236"/>
              <a:gd name="T29" fmla="*/ 16 h 239"/>
              <a:gd name="T30" fmla="*/ 163 w 236"/>
              <a:gd name="T31" fmla="*/ 49 h 239"/>
              <a:gd name="T32" fmla="*/ 168 w 236"/>
              <a:gd name="T33" fmla="*/ 78 h 239"/>
              <a:gd name="T34" fmla="*/ 159 w 236"/>
              <a:gd name="T35" fmla="*/ 118 h 239"/>
              <a:gd name="T36" fmla="*/ 159 w 236"/>
              <a:gd name="T37" fmla="*/ 209 h 239"/>
              <a:gd name="T38" fmla="*/ 159 w 236"/>
              <a:gd name="T39" fmla="*/ 5 h 239"/>
              <a:gd name="T40" fmla="*/ 159 w 236"/>
              <a:gd name="T41" fmla="*/ 40 h 239"/>
              <a:gd name="T42" fmla="*/ 144 w 236"/>
              <a:gd name="T43" fmla="*/ 89 h 239"/>
              <a:gd name="T44" fmla="*/ 159 w 236"/>
              <a:gd name="T45" fmla="*/ 108 h 239"/>
              <a:gd name="T46" fmla="*/ 159 w 236"/>
              <a:gd name="T47" fmla="*/ 136 h 239"/>
              <a:gd name="T48" fmla="*/ 144 w 236"/>
              <a:gd name="T49" fmla="*/ 162 h 239"/>
              <a:gd name="T50" fmla="*/ 151 w 236"/>
              <a:gd name="T51" fmla="*/ 143 h 239"/>
              <a:gd name="T52" fmla="*/ 146 w 236"/>
              <a:gd name="T53" fmla="*/ 109 h 239"/>
              <a:gd name="T54" fmla="*/ 123 w 236"/>
              <a:gd name="T55" fmla="*/ 7 h 239"/>
              <a:gd name="T56" fmla="*/ 144 w 236"/>
              <a:gd name="T57" fmla="*/ 0 h 239"/>
              <a:gd name="T58" fmla="*/ 144 w 236"/>
              <a:gd name="T59" fmla="*/ 187 h 239"/>
              <a:gd name="T60" fmla="*/ 123 w 236"/>
              <a:gd name="T61" fmla="*/ 225 h 239"/>
              <a:gd name="T62" fmla="*/ 140 w 236"/>
              <a:gd name="T63" fmla="*/ 96 h 239"/>
              <a:gd name="T64" fmla="*/ 123 w 236"/>
              <a:gd name="T65" fmla="*/ 135 h 239"/>
              <a:gd name="T66" fmla="*/ 137 w 236"/>
              <a:gd name="T67" fmla="*/ 113 h 239"/>
              <a:gd name="T68" fmla="*/ 123 w 236"/>
              <a:gd name="T69" fmla="*/ 82 h 239"/>
              <a:gd name="T70" fmla="*/ 125 w 236"/>
              <a:gd name="T71" fmla="*/ 171 h 239"/>
              <a:gd name="T72" fmla="*/ 123 w 236"/>
              <a:gd name="T73" fmla="*/ 7 h 239"/>
              <a:gd name="T74" fmla="*/ 123 w 236"/>
              <a:gd name="T75" fmla="*/ 7 h 239"/>
              <a:gd name="T76" fmla="*/ 123 w 236"/>
              <a:gd name="T77" fmla="*/ 177 h 239"/>
              <a:gd name="T78" fmla="*/ 121 w 236"/>
              <a:gd name="T79" fmla="*/ 162 h 239"/>
              <a:gd name="T80" fmla="*/ 123 w 236"/>
              <a:gd name="T81" fmla="*/ 135 h 239"/>
              <a:gd name="T82" fmla="*/ 99 w 236"/>
              <a:gd name="T83" fmla="*/ 124 h 239"/>
              <a:gd name="T84" fmla="*/ 106 w 236"/>
              <a:gd name="T85" fmla="*/ 164 h 239"/>
              <a:gd name="T86" fmla="*/ 108 w 236"/>
              <a:gd name="T87" fmla="*/ 179 h 239"/>
              <a:gd name="T88" fmla="*/ 118 w 236"/>
              <a:gd name="T89" fmla="*/ 199 h 239"/>
              <a:gd name="T90" fmla="*/ 123 w 236"/>
              <a:gd name="T91" fmla="*/ 99 h 239"/>
              <a:gd name="T92" fmla="*/ 99 w 236"/>
              <a:gd name="T93" fmla="*/ 18 h 239"/>
              <a:gd name="T94" fmla="*/ 99 w 236"/>
              <a:gd name="T95" fmla="*/ 18 h 239"/>
              <a:gd name="T96" fmla="*/ 89 w 236"/>
              <a:gd name="T97" fmla="*/ 212 h 239"/>
              <a:gd name="T98" fmla="*/ 99 w 236"/>
              <a:gd name="T99" fmla="*/ 183 h 239"/>
              <a:gd name="T100" fmla="*/ 71 w 236"/>
              <a:gd name="T101" fmla="*/ 227 h 239"/>
              <a:gd name="T102" fmla="*/ 95 w 236"/>
              <a:gd name="T103" fmla="*/ 117 h 239"/>
              <a:gd name="T104" fmla="*/ 71 w 236"/>
              <a:gd name="T105" fmla="*/ 160 h 239"/>
              <a:gd name="T106" fmla="*/ 92 w 236"/>
              <a:gd name="T107" fmla="*/ 134 h 239"/>
              <a:gd name="T108" fmla="*/ 71 w 236"/>
              <a:gd name="T109" fmla="*/ 107 h 239"/>
              <a:gd name="T110" fmla="*/ 7 w 236"/>
              <a:gd name="T111" fmla="*/ 91 h 239"/>
              <a:gd name="T112" fmla="*/ 70 w 236"/>
              <a:gd name="T113" fmla="*/ 181 h 239"/>
              <a:gd name="T114" fmla="*/ 71 w 236"/>
              <a:gd name="T115" fmla="*/ 149 h 239"/>
              <a:gd name="T116" fmla="*/ 52 w 236"/>
              <a:gd name="T117" fmla="*/ 133 h 239"/>
              <a:gd name="T118" fmla="*/ 35 w 236"/>
              <a:gd name="T119" fmla="*/ 109 h 239"/>
              <a:gd name="T120" fmla="*/ 71 w 236"/>
              <a:gd name="T121" fmla="*/ 3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6" h="239">
                <a:moveTo>
                  <a:pt x="189" y="195"/>
                </a:moveTo>
                <a:cubicBezTo>
                  <a:pt x="216" y="182"/>
                  <a:pt x="216" y="182"/>
                  <a:pt x="216" y="182"/>
                </a:cubicBezTo>
                <a:cubicBezTo>
                  <a:pt x="230" y="176"/>
                  <a:pt x="236" y="159"/>
                  <a:pt x="229" y="146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107"/>
                  <a:pt x="189" y="107"/>
                  <a:pt x="189" y="107"/>
                </a:cubicBezTo>
                <a:cubicBezTo>
                  <a:pt x="190" y="108"/>
                  <a:pt x="190" y="108"/>
                  <a:pt x="190" y="109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7" y="124"/>
                  <a:pt x="196" y="126"/>
                  <a:pt x="194" y="127"/>
                </a:cubicBezTo>
                <a:cubicBezTo>
                  <a:pt x="189" y="130"/>
                  <a:pt x="189" y="130"/>
                  <a:pt x="189" y="130"/>
                </a:cubicBezTo>
                <a:cubicBezTo>
                  <a:pt x="189" y="141"/>
                  <a:pt x="189" y="141"/>
                  <a:pt x="189" y="141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201" y="135"/>
                  <a:pt x="203" y="136"/>
                  <a:pt x="204" y="138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1" y="153"/>
                  <a:pt x="210" y="156"/>
                  <a:pt x="208" y="157"/>
                </a:cubicBezTo>
                <a:cubicBezTo>
                  <a:pt x="189" y="166"/>
                  <a:pt x="189" y="166"/>
                  <a:pt x="189" y="166"/>
                </a:cubicBezTo>
                <a:lnTo>
                  <a:pt x="189" y="195"/>
                </a:lnTo>
                <a:close/>
                <a:moveTo>
                  <a:pt x="168" y="204"/>
                </a:moveTo>
                <a:cubicBezTo>
                  <a:pt x="189" y="195"/>
                  <a:pt x="189" y="195"/>
                  <a:pt x="189" y="195"/>
                </a:cubicBezTo>
                <a:cubicBezTo>
                  <a:pt x="189" y="166"/>
                  <a:pt x="189" y="166"/>
                  <a:pt x="189" y="166"/>
                </a:cubicBezTo>
                <a:cubicBezTo>
                  <a:pt x="180" y="170"/>
                  <a:pt x="180" y="170"/>
                  <a:pt x="180" y="170"/>
                </a:cubicBezTo>
                <a:cubicBezTo>
                  <a:pt x="178" y="171"/>
                  <a:pt x="175" y="170"/>
                  <a:pt x="174" y="168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204"/>
                  <a:pt x="168" y="204"/>
                  <a:pt x="168" y="204"/>
                </a:cubicBezTo>
                <a:close/>
                <a:moveTo>
                  <a:pt x="189" y="60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1" y="77"/>
                  <a:pt x="171" y="77"/>
                  <a:pt x="171" y="77"/>
                </a:cubicBezTo>
                <a:cubicBezTo>
                  <a:pt x="173" y="76"/>
                  <a:pt x="175" y="77"/>
                  <a:pt x="176" y="79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3" y="94"/>
                  <a:pt x="182" y="97"/>
                  <a:pt x="180" y="98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68" y="114"/>
                  <a:pt x="168" y="114"/>
                  <a:pt x="168" y="114"/>
                </a:cubicBezTo>
                <a:cubicBezTo>
                  <a:pt x="185" y="107"/>
                  <a:pt x="185" y="107"/>
                  <a:pt x="185" y="107"/>
                </a:cubicBezTo>
                <a:cubicBezTo>
                  <a:pt x="186" y="106"/>
                  <a:pt x="188" y="106"/>
                  <a:pt x="189" y="107"/>
                </a:cubicBezTo>
                <a:cubicBezTo>
                  <a:pt x="189" y="60"/>
                  <a:pt x="189" y="60"/>
                  <a:pt x="189" y="60"/>
                </a:cubicBezTo>
                <a:close/>
                <a:moveTo>
                  <a:pt x="189" y="130"/>
                </a:moveTo>
                <a:cubicBezTo>
                  <a:pt x="189" y="141"/>
                  <a:pt x="189" y="141"/>
                  <a:pt x="189" y="141"/>
                </a:cubicBezTo>
                <a:cubicBezTo>
                  <a:pt x="170" y="150"/>
                  <a:pt x="170" y="150"/>
                  <a:pt x="170" y="150"/>
                </a:cubicBezTo>
                <a:cubicBezTo>
                  <a:pt x="169" y="150"/>
                  <a:pt x="169" y="151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lnTo>
                  <a:pt x="189" y="130"/>
                </a:lnTo>
                <a:close/>
                <a:moveTo>
                  <a:pt x="159" y="209"/>
                </a:moveTo>
                <a:cubicBezTo>
                  <a:pt x="168" y="204"/>
                  <a:pt x="168" y="204"/>
                  <a:pt x="168" y="204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155"/>
                  <a:pt x="168" y="155"/>
                  <a:pt x="168" y="155"/>
                </a:cubicBezTo>
                <a:cubicBezTo>
                  <a:pt x="168" y="154"/>
                  <a:pt x="168" y="152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6" y="141"/>
                  <a:pt x="166" y="141"/>
                  <a:pt x="166" y="141"/>
                </a:cubicBezTo>
                <a:cubicBezTo>
                  <a:pt x="164" y="142"/>
                  <a:pt x="161" y="141"/>
                  <a:pt x="160" y="138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6" y="175"/>
                  <a:pt x="165" y="177"/>
                  <a:pt x="163" y="178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59" y="209"/>
                  <a:pt x="159" y="209"/>
                  <a:pt x="159" y="209"/>
                </a:cubicBezTo>
                <a:close/>
                <a:moveTo>
                  <a:pt x="168" y="16"/>
                </a:moveTo>
                <a:cubicBezTo>
                  <a:pt x="168" y="15"/>
                  <a:pt x="168" y="15"/>
                  <a:pt x="168" y="15"/>
                </a:cubicBezTo>
                <a:cubicBezTo>
                  <a:pt x="166" y="11"/>
                  <a:pt x="163" y="7"/>
                  <a:pt x="159" y="5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6" y="55"/>
                  <a:pt x="164" y="61"/>
                  <a:pt x="159" y="65"/>
                </a:cubicBezTo>
                <a:cubicBezTo>
                  <a:pt x="159" y="82"/>
                  <a:pt x="159" y="82"/>
                  <a:pt x="159" y="82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8" y="103"/>
                </a:moveTo>
                <a:cubicBezTo>
                  <a:pt x="168" y="114"/>
                  <a:pt x="168" y="114"/>
                  <a:pt x="168" y="114"/>
                </a:cubicBezTo>
                <a:cubicBezTo>
                  <a:pt x="159" y="118"/>
                  <a:pt x="159" y="118"/>
                  <a:pt x="159" y="118"/>
                </a:cubicBezTo>
                <a:cubicBezTo>
                  <a:pt x="159" y="108"/>
                  <a:pt x="159" y="108"/>
                  <a:pt x="159" y="108"/>
                </a:cubicBezTo>
                <a:lnTo>
                  <a:pt x="168" y="103"/>
                </a:lnTo>
                <a:close/>
                <a:moveTo>
                  <a:pt x="144" y="216"/>
                </a:moveTo>
                <a:cubicBezTo>
                  <a:pt x="159" y="209"/>
                  <a:pt x="159" y="209"/>
                  <a:pt x="159" y="209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44" y="216"/>
                  <a:pt x="144" y="216"/>
                  <a:pt x="144" y="216"/>
                </a:cubicBezTo>
                <a:close/>
                <a:moveTo>
                  <a:pt x="159" y="5"/>
                </a:moveTo>
                <a:cubicBezTo>
                  <a:pt x="155" y="2"/>
                  <a:pt x="149" y="0"/>
                  <a:pt x="144" y="0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8" y="23"/>
                  <a:pt x="152" y="25"/>
                  <a:pt x="154" y="30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59" y="5"/>
                  <a:pt x="159" y="5"/>
                  <a:pt x="159" y="5"/>
                </a:cubicBezTo>
                <a:close/>
                <a:moveTo>
                  <a:pt x="159" y="65"/>
                </a:moveTo>
                <a:cubicBezTo>
                  <a:pt x="159" y="82"/>
                  <a:pt x="159" y="82"/>
                  <a:pt x="159" y="82"/>
                </a:cubicBezTo>
                <a:cubicBezTo>
                  <a:pt x="144" y="89"/>
                  <a:pt x="144" y="89"/>
                  <a:pt x="144" y="89"/>
                </a:cubicBezTo>
                <a:cubicBezTo>
                  <a:pt x="144" y="72"/>
                  <a:pt x="144" y="72"/>
                  <a:pt x="144" y="72"/>
                </a:cubicBezTo>
                <a:cubicBezTo>
                  <a:pt x="157" y="66"/>
                  <a:pt x="157" y="66"/>
                  <a:pt x="157" y="66"/>
                </a:cubicBezTo>
                <a:cubicBezTo>
                  <a:pt x="158" y="66"/>
                  <a:pt x="159" y="66"/>
                  <a:pt x="159" y="65"/>
                </a:cubicBezTo>
                <a:close/>
                <a:moveTo>
                  <a:pt x="159" y="108"/>
                </a:moveTo>
                <a:cubicBezTo>
                  <a:pt x="159" y="118"/>
                  <a:pt x="159" y="118"/>
                  <a:pt x="159" y="118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154" y="121"/>
                  <a:pt x="153" y="123"/>
                  <a:pt x="154" y="126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8" y="157"/>
                  <a:pt x="155" y="156"/>
                  <a:pt x="153" y="157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44" y="151"/>
                  <a:pt x="144" y="151"/>
                  <a:pt x="144" y="151"/>
                </a:cubicBezTo>
                <a:cubicBezTo>
                  <a:pt x="149" y="148"/>
                  <a:pt x="149" y="148"/>
                  <a:pt x="149" y="148"/>
                </a:cubicBezTo>
                <a:cubicBezTo>
                  <a:pt x="151" y="147"/>
                  <a:pt x="152" y="145"/>
                  <a:pt x="151" y="143"/>
                </a:cubicBezTo>
                <a:cubicBezTo>
                  <a:pt x="151" y="143"/>
                  <a:pt x="151" y="143"/>
                  <a:pt x="151" y="143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5" y="129"/>
                  <a:pt x="144" y="129"/>
                  <a:pt x="144" y="128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6" y="109"/>
                  <a:pt x="146" y="109"/>
                  <a:pt x="146" y="109"/>
                </a:cubicBezTo>
                <a:cubicBezTo>
                  <a:pt x="147" y="111"/>
                  <a:pt x="150" y="112"/>
                  <a:pt x="152" y="111"/>
                </a:cubicBezTo>
                <a:lnTo>
                  <a:pt x="159" y="108"/>
                </a:lnTo>
                <a:close/>
                <a:moveTo>
                  <a:pt x="132" y="2"/>
                </a:moveTo>
                <a:cubicBezTo>
                  <a:pt x="123" y="7"/>
                  <a:pt x="123" y="7"/>
                  <a:pt x="123" y="7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37" y="23"/>
                  <a:pt x="137" y="23"/>
                  <a:pt x="137" y="23"/>
                </a:cubicBezTo>
                <a:cubicBezTo>
                  <a:pt x="139" y="22"/>
                  <a:pt x="142" y="22"/>
                  <a:pt x="144" y="22"/>
                </a:cubicBezTo>
                <a:cubicBezTo>
                  <a:pt x="144" y="0"/>
                  <a:pt x="144" y="0"/>
                  <a:pt x="144" y="0"/>
                </a:cubicBezTo>
                <a:cubicBezTo>
                  <a:pt x="140" y="0"/>
                  <a:pt x="136" y="1"/>
                  <a:pt x="132" y="2"/>
                </a:cubicBezTo>
                <a:close/>
                <a:moveTo>
                  <a:pt x="123" y="225"/>
                </a:moveTo>
                <a:cubicBezTo>
                  <a:pt x="144" y="216"/>
                  <a:pt x="144" y="216"/>
                  <a:pt x="144" y="216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35" y="191"/>
                  <a:pt x="135" y="191"/>
                  <a:pt x="135" y="191"/>
                </a:cubicBezTo>
                <a:cubicBezTo>
                  <a:pt x="133" y="192"/>
                  <a:pt x="130" y="191"/>
                  <a:pt x="129" y="189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225"/>
                  <a:pt x="123" y="225"/>
                  <a:pt x="123" y="225"/>
                </a:cubicBezTo>
                <a:close/>
                <a:moveTo>
                  <a:pt x="144" y="72"/>
                </a:moveTo>
                <a:cubicBezTo>
                  <a:pt x="144" y="89"/>
                  <a:pt x="144" y="89"/>
                  <a:pt x="144" y="89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40" y="91"/>
                  <a:pt x="139" y="94"/>
                  <a:pt x="140" y="96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43" y="127"/>
                  <a:pt x="141" y="127"/>
                  <a:pt x="139" y="128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7" y="118"/>
                  <a:pt x="138" y="115"/>
                  <a:pt x="137" y="113"/>
                </a:cubicBezTo>
                <a:cubicBezTo>
                  <a:pt x="137" y="113"/>
                  <a:pt x="137" y="113"/>
                  <a:pt x="137" y="113"/>
                </a:cubicBezTo>
                <a:cubicBezTo>
                  <a:pt x="131" y="100"/>
                  <a:pt x="131" y="100"/>
                  <a:pt x="131" y="100"/>
                </a:cubicBezTo>
                <a:cubicBezTo>
                  <a:pt x="130" y="98"/>
                  <a:pt x="128" y="97"/>
                  <a:pt x="126" y="98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144" y="72"/>
                  <a:pt x="144" y="72"/>
                  <a:pt x="144" y="72"/>
                </a:cubicBezTo>
                <a:close/>
                <a:moveTo>
                  <a:pt x="144" y="151"/>
                </a:moveTo>
                <a:cubicBezTo>
                  <a:pt x="144" y="162"/>
                  <a:pt x="144" y="162"/>
                  <a:pt x="144" y="162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4" y="171"/>
                  <a:pt x="124" y="172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lnTo>
                  <a:pt x="144" y="151"/>
                </a:lnTo>
                <a:close/>
                <a:moveTo>
                  <a:pt x="123" y="7"/>
                </a:moveTo>
                <a:cubicBezTo>
                  <a:pt x="99" y="18"/>
                  <a:pt x="99" y="18"/>
                  <a:pt x="99" y="18"/>
                </a:cubicBezTo>
                <a:cubicBezTo>
                  <a:pt x="99" y="41"/>
                  <a:pt x="99" y="41"/>
                  <a:pt x="99" y="41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23" y="7"/>
                  <a:pt x="123" y="7"/>
                  <a:pt x="123" y="7"/>
                </a:cubicBezTo>
                <a:close/>
                <a:moveTo>
                  <a:pt x="99" y="236"/>
                </a:moveTo>
                <a:cubicBezTo>
                  <a:pt x="100" y="236"/>
                  <a:pt x="102" y="235"/>
                  <a:pt x="103" y="235"/>
                </a:cubicBezTo>
                <a:cubicBezTo>
                  <a:pt x="123" y="225"/>
                  <a:pt x="123" y="225"/>
                  <a:pt x="123" y="225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176"/>
                  <a:pt x="123" y="176"/>
                  <a:pt x="123" y="176"/>
                </a:cubicBezTo>
                <a:cubicBezTo>
                  <a:pt x="122" y="175"/>
                  <a:pt x="123" y="174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1" y="162"/>
                  <a:pt x="121" y="162"/>
                  <a:pt x="121" y="162"/>
                </a:cubicBezTo>
                <a:cubicBezTo>
                  <a:pt x="119" y="163"/>
                  <a:pt x="116" y="162"/>
                  <a:pt x="115" y="159"/>
                </a:cubicBezTo>
                <a:cubicBezTo>
                  <a:pt x="109" y="147"/>
                  <a:pt x="109" y="147"/>
                  <a:pt x="109" y="147"/>
                </a:cubicBezTo>
                <a:cubicBezTo>
                  <a:pt x="108" y="145"/>
                  <a:pt x="109" y="142"/>
                  <a:pt x="111" y="141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5" y="133"/>
                  <a:pt x="102" y="132"/>
                  <a:pt x="101" y="130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9" y="150"/>
                  <a:pt x="99" y="151"/>
                  <a:pt x="100" y="151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7" y="166"/>
                  <a:pt x="106" y="169"/>
                  <a:pt x="104" y="170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108" y="179"/>
                  <a:pt x="108" y="179"/>
                  <a:pt x="108" y="179"/>
                </a:cubicBezTo>
                <a:cubicBezTo>
                  <a:pt x="110" y="178"/>
                  <a:pt x="113" y="179"/>
                  <a:pt x="114" y="181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1" y="196"/>
                  <a:pt x="120" y="198"/>
                  <a:pt x="118" y="199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36"/>
                  <a:pt x="99" y="236"/>
                  <a:pt x="99" y="236"/>
                </a:cubicBezTo>
                <a:close/>
                <a:moveTo>
                  <a:pt x="123" y="82"/>
                </a:moveTo>
                <a:cubicBezTo>
                  <a:pt x="123" y="99"/>
                  <a:pt x="123" y="99"/>
                  <a:pt x="123" y="99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9" y="94"/>
                  <a:pt x="99" y="94"/>
                  <a:pt x="99" y="94"/>
                </a:cubicBezTo>
                <a:lnTo>
                  <a:pt x="123" y="82"/>
                </a:lnTo>
                <a:close/>
                <a:moveTo>
                  <a:pt x="99" y="18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54"/>
                  <a:pt x="71" y="54"/>
                  <a:pt x="71" y="54"/>
                </a:cubicBezTo>
                <a:cubicBezTo>
                  <a:pt x="99" y="41"/>
                  <a:pt x="99" y="41"/>
                  <a:pt x="99" y="41"/>
                </a:cubicBezTo>
                <a:cubicBezTo>
                  <a:pt x="99" y="18"/>
                  <a:pt x="99" y="18"/>
                  <a:pt x="99" y="18"/>
                </a:cubicBezTo>
                <a:close/>
                <a:moveTo>
                  <a:pt x="71" y="227"/>
                </a:moveTo>
                <a:cubicBezTo>
                  <a:pt x="77" y="235"/>
                  <a:pt x="88" y="239"/>
                  <a:pt x="99" y="236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89" y="212"/>
                  <a:pt x="89" y="212"/>
                  <a:pt x="89" y="212"/>
                </a:cubicBezTo>
                <a:cubicBezTo>
                  <a:pt x="87" y="213"/>
                  <a:pt x="85" y="213"/>
                  <a:pt x="84" y="210"/>
                </a:cubicBezTo>
                <a:cubicBezTo>
                  <a:pt x="78" y="197"/>
                  <a:pt x="78" y="197"/>
                  <a:pt x="78" y="197"/>
                </a:cubicBezTo>
                <a:cubicBezTo>
                  <a:pt x="77" y="195"/>
                  <a:pt x="78" y="193"/>
                  <a:pt x="80" y="19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75" y="183"/>
                  <a:pt x="75" y="183"/>
                  <a:pt x="75" y="183"/>
                </a:cubicBezTo>
                <a:cubicBezTo>
                  <a:pt x="74" y="184"/>
                  <a:pt x="72" y="183"/>
                  <a:pt x="71" y="182"/>
                </a:cubicBezTo>
                <a:cubicBezTo>
                  <a:pt x="71" y="227"/>
                  <a:pt x="71" y="227"/>
                  <a:pt x="71" y="227"/>
                </a:cubicBezTo>
                <a:close/>
                <a:moveTo>
                  <a:pt x="99" y="94"/>
                </a:moveTo>
                <a:cubicBezTo>
                  <a:pt x="99" y="111"/>
                  <a:pt x="99" y="111"/>
                  <a:pt x="99" y="111"/>
                </a:cubicBezTo>
                <a:cubicBezTo>
                  <a:pt x="97" y="111"/>
                  <a:pt x="97" y="111"/>
                  <a:pt x="97" y="111"/>
                </a:cubicBezTo>
                <a:cubicBezTo>
                  <a:pt x="95" y="112"/>
                  <a:pt x="94" y="115"/>
                  <a:pt x="95" y="117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7" y="149"/>
                  <a:pt x="96" y="148"/>
                  <a:pt x="94" y="149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90" y="140"/>
                  <a:pt x="90" y="140"/>
                  <a:pt x="90" y="140"/>
                </a:cubicBezTo>
                <a:cubicBezTo>
                  <a:pt x="92" y="139"/>
                  <a:pt x="93" y="136"/>
                  <a:pt x="92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86" y="122"/>
                  <a:pt x="86" y="122"/>
                  <a:pt x="86" y="122"/>
                </a:cubicBezTo>
                <a:cubicBezTo>
                  <a:pt x="85" y="119"/>
                  <a:pt x="82" y="118"/>
                  <a:pt x="80" y="119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lnTo>
                  <a:pt x="99" y="94"/>
                </a:lnTo>
                <a:close/>
                <a:moveTo>
                  <a:pt x="71" y="31"/>
                </a:moveTo>
                <a:cubicBezTo>
                  <a:pt x="20" y="55"/>
                  <a:pt x="20" y="55"/>
                  <a:pt x="20" y="55"/>
                </a:cubicBezTo>
                <a:cubicBezTo>
                  <a:pt x="6" y="62"/>
                  <a:pt x="0" y="78"/>
                  <a:pt x="7" y="91"/>
                </a:cubicBezTo>
                <a:cubicBezTo>
                  <a:pt x="68" y="222"/>
                  <a:pt x="68" y="222"/>
                  <a:pt x="68" y="222"/>
                </a:cubicBezTo>
                <a:cubicBezTo>
                  <a:pt x="69" y="223"/>
                  <a:pt x="70" y="225"/>
                  <a:pt x="71" y="227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71" y="182"/>
                  <a:pt x="70" y="181"/>
                  <a:pt x="70" y="181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63" y="166"/>
                  <a:pt x="64" y="163"/>
                  <a:pt x="66" y="162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62" y="153"/>
                  <a:pt x="62" y="153"/>
                  <a:pt x="62" y="153"/>
                </a:cubicBezTo>
                <a:cubicBezTo>
                  <a:pt x="60" y="154"/>
                  <a:pt x="57" y="153"/>
                  <a:pt x="56" y="151"/>
                </a:cubicBezTo>
                <a:cubicBezTo>
                  <a:pt x="50" y="138"/>
                  <a:pt x="50" y="138"/>
                  <a:pt x="50" y="138"/>
                </a:cubicBezTo>
                <a:cubicBezTo>
                  <a:pt x="49" y="136"/>
                  <a:pt x="50" y="134"/>
                  <a:pt x="52" y="133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46" y="118"/>
                  <a:pt x="38" y="116"/>
                  <a:pt x="35" y="109"/>
                </a:cubicBezTo>
                <a:cubicBezTo>
                  <a:pt x="26" y="89"/>
                  <a:pt x="26" y="89"/>
                  <a:pt x="26" y="89"/>
                </a:cubicBezTo>
                <a:cubicBezTo>
                  <a:pt x="23" y="83"/>
                  <a:pt x="26" y="75"/>
                  <a:pt x="33" y="72"/>
                </a:cubicBezTo>
                <a:cubicBezTo>
                  <a:pt x="71" y="54"/>
                  <a:pt x="71" y="54"/>
                  <a:pt x="71" y="54"/>
                </a:cubicBezTo>
                <a:lnTo>
                  <a:pt x="71" y="31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5" name="Rectangle 59"/>
          <p:cNvSpPr>
            <a:spLocks noChangeArrowheads="1"/>
          </p:cNvSpPr>
          <p:nvPr/>
        </p:nvSpPr>
        <p:spPr bwMode="auto">
          <a:xfrm>
            <a:off x="4011943" y="2998522"/>
            <a:ext cx="626918" cy="31743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6" name="Rectangle 60"/>
          <p:cNvSpPr>
            <a:spLocks noChangeArrowheads="1"/>
          </p:cNvSpPr>
          <p:nvPr/>
        </p:nvSpPr>
        <p:spPr bwMode="auto">
          <a:xfrm>
            <a:off x="4037337" y="2935037"/>
            <a:ext cx="576130" cy="31743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7" name="Rectangle 61"/>
          <p:cNvSpPr>
            <a:spLocks noChangeArrowheads="1"/>
          </p:cNvSpPr>
          <p:nvPr/>
        </p:nvSpPr>
        <p:spPr bwMode="auto">
          <a:xfrm>
            <a:off x="4264297" y="2869964"/>
            <a:ext cx="122210" cy="31743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8" name="Rectangle 62"/>
          <p:cNvSpPr>
            <a:spLocks noChangeArrowheads="1"/>
          </p:cNvSpPr>
          <p:nvPr/>
        </p:nvSpPr>
        <p:spPr bwMode="auto">
          <a:xfrm>
            <a:off x="4286517" y="2636657"/>
            <a:ext cx="77770" cy="253941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9" name="Rectangle 63"/>
          <p:cNvSpPr>
            <a:spLocks noChangeArrowheads="1"/>
          </p:cNvSpPr>
          <p:nvPr/>
        </p:nvSpPr>
        <p:spPr bwMode="auto">
          <a:xfrm>
            <a:off x="4264297" y="2623959"/>
            <a:ext cx="122210" cy="31743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0" name="Rectangle 64"/>
          <p:cNvSpPr>
            <a:spLocks noChangeArrowheads="1"/>
          </p:cNvSpPr>
          <p:nvPr/>
        </p:nvSpPr>
        <p:spPr bwMode="auto">
          <a:xfrm>
            <a:off x="4449992" y="2869964"/>
            <a:ext cx="119035" cy="31743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1" name="Rectangle 65"/>
          <p:cNvSpPr>
            <a:spLocks noChangeArrowheads="1"/>
          </p:cNvSpPr>
          <p:nvPr/>
        </p:nvSpPr>
        <p:spPr bwMode="auto">
          <a:xfrm>
            <a:off x="4470624" y="2636657"/>
            <a:ext cx="76182" cy="253941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2" name="Rectangle 66"/>
          <p:cNvSpPr>
            <a:spLocks noChangeArrowheads="1"/>
          </p:cNvSpPr>
          <p:nvPr/>
        </p:nvSpPr>
        <p:spPr bwMode="auto">
          <a:xfrm>
            <a:off x="4449992" y="2623959"/>
            <a:ext cx="119035" cy="31743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3" name="Rectangle 67"/>
          <p:cNvSpPr>
            <a:spLocks noChangeArrowheads="1"/>
          </p:cNvSpPr>
          <p:nvPr/>
        </p:nvSpPr>
        <p:spPr bwMode="auto">
          <a:xfrm>
            <a:off x="4081776" y="2869964"/>
            <a:ext cx="122210" cy="31743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4" name="Rectangle 68"/>
          <p:cNvSpPr>
            <a:spLocks noChangeArrowheads="1"/>
          </p:cNvSpPr>
          <p:nvPr/>
        </p:nvSpPr>
        <p:spPr bwMode="auto">
          <a:xfrm>
            <a:off x="4102410" y="2636657"/>
            <a:ext cx="79357" cy="253941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5" name="Rectangle 69"/>
          <p:cNvSpPr>
            <a:spLocks noChangeArrowheads="1"/>
          </p:cNvSpPr>
          <p:nvPr/>
        </p:nvSpPr>
        <p:spPr bwMode="auto">
          <a:xfrm>
            <a:off x="4081776" y="2623959"/>
            <a:ext cx="122210" cy="31743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6" name="Rectangle 70"/>
          <p:cNvSpPr>
            <a:spLocks noChangeArrowheads="1"/>
          </p:cNvSpPr>
          <p:nvPr/>
        </p:nvSpPr>
        <p:spPr bwMode="auto">
          <a:xfrm>
            <a:off x="4037337" y="2554125"/>
            <a:ext cx="576130" cy="31743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7" name="Freeform 71"/>
          <p:cNvSpPr>
            <a:spLocks/>
          </p:cNvSpPr>
          <p:nvPr/>
        </p:nvSpPr>
        <p:spPr bwMode="auto">
          <a:xfrm>
            <a:off x="4037337" y="2370018"/>
            <a:ext cx="576130" cy="184107"/>
          </a:xfrm>
          <a:custGeom>
            <a:avLst/>
            <a:gdLst>
              <a:gd name="T0" fmla="*/ 181 w 363"/>
              <a:gd name="T1" fmla="*/ 0 h 116"/>
              <a:gd name="T2" fmla="*/ 363 w 363"/>
              <a:gd name="T3" fmla="*/ 116 h 116"/>
              <a:gd name="T4" fmla="*/ 0 w 363"/>
              <a:gd name="T5" fmla="*/ 116 h 116"/>
              <a:gd name="T6" fmla="*/ 181 w 363"/>
              <a:gd name="T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3" h="116">
                <a:moveTo>
                  <a:pt x="181" y="0"/>
                </a:moveTo>
                <a:lnTo>
                  <a:pt x="363" y="116"/>
                </a:lnTo>
                <a:lnTo>
                  <a:pt x="0" y="116"/>
                </a:lnTo>
                <a:lnTo>
                  <a:pt x="181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8" name="Freeform 72"/>
          <p:cNvSpPr>
            <a:spLocks noEditPoints="1"/>
          </p:cNvSpPr>
          <p:nvPr/>
        </p:nvSpPr>
        <p:spPr bwMode="auto">
          <a:xfrm>
            <a:off x="2453378" y="2536667"/>
            <a:ext cx="799915" cy="522167"/>
          </a:xfrm>
          <a:custGeom>
            <a:avLst/>
            <a:gdLst>
              <a:gd name="T0" fmla="*/ 82 w 367"/>
              <a:gd name="T1" fmla="*/ 27 h 240"/>
              <a:gd name="T2" fmla="*/ 367 w 367"/>
              <a:gd name="T3" fmla="*/ 120 h 240"/>
              <a:gd name="T4" fmla="*/ 82 w 367"/>
              <a:gd name="T5" fmla="*/ 213 h 240"/>
              <a:gd name="T6" fmla="*/ 82 w 367"/>
              <a:gd name="T7" fmla="*/ 177 h 240"/>
              <a:gd name="T8" fmla="*/ 127 w 367"/>
              <a:gd name="T9" fmla="*/ 143 h 240"/>
              <a:gd name="T10" fmla="*/ 127 w 367"/>
              <a:gd name="T11" fmla="*/ 87 h 240"/>
              <a:gd name="T12" fmla="*/ 138 w 367"/>
              <a:gd name="T13" fmla="*/ 87 h 240"/>
              <a:gd name="T14" fmla="*/ 138 w 367"/>
              <a:gd name="T15" fmla="*/ 64 h 240"/>
              <a:gd name="T16" fmla="*/ 127 w 367"/>
              <a:gd name="T17" fmla="*/ 64 h 240"/>
              <a:gd name="T18" fmla="*/ 102 w 367"/>
              <a:gd name="T19" fmla="*/ 64 h 240"/>
              <a:gd name="T20" fmla="*/ 91 w 367"/>
              <a:gd name="T21" fmla="*/ 64 h 240"/>
              <a:gd name="T22" fmla="*/ 91 w 367"/>
              <a:gd name="T23" fmla="*/ 87 h 240"/>
              <a:gd name="T24" fmla="*/ 102 w 367"/>
              <a:gd name="T25" fmla="*/ 87 h 240"/>
              <a:gd name="T26" fmla="*/ 102 w 367"/>
              <a:gd name="T27" fmla="*/ 143 h 240"/>
              <a:gd name="T28" fmla="*/ 82 w 367"/>
              <a:gd name="T29" fmla="*/ 156 h 240"/>
              <a:gd name="T30" fmla="*/ 82 w 367"/>
              <a:gd name="T31" fmla="*/ 27 h 240"/>
              <a:gd name="T32" fmla="*/ 0 w 367"/>
              <a:gd name="T33" fmla="*/ 0 h 240"/>
              <a:gd name="T34" fmla="*/ 82 w 367"/>
              <a:gd name="T35" fmla="*/ 27 h 240"/>
              <a:gd name="T36" fmla="*/ 82 w 367"/>
              <a:gd name="T37" fmla="*/ 156 h 240"/>
              <a:gd name="T38" fmla="*/ 82 w 367"/>
              <a:gd name="T39" fmla="*/ 156 h 240"/>
              <a:gd name="T40" fmla="*/ 62 w 367"/>
              <a:gd name="T41" fmla="*/ 143 h 240"/>
              <a:gd name="T42" fmla="*/ 62 w 367"/>
              <a:gd name="T43" fmla="*/ 87 h 240"/>
              <a:gd name="T44" fmla="*/ 73 w 367"/>
              <a:gd name="T45" fmla="*/ 87 h 240"/>
              <a:gd name="T46" fmla="*/ 73 w 367"/>
              <a:gd name="T47" fmla="*/ 64 h 240"/>
              <a:gd name="T48" fmla="*/ 62 w 367"/>
              <a:gd name="T49" fmla="*/ 64 h 240"/>
              <a:gd name="T50" fmla="*/ 37 w 367"/>
              <a:gd name="T51" fmla="*/ 64 h 240"/>
              <a:gd name="T52" fmla="*/ 26 w 367"/>
              <a:gd name="T53" fmla="*/ 64 h 240"/>
              <a:gd name="T54" fmla="*/ 26 w 367"/>
              <a:gd name="T55" fmla="*/ 87 h 240"/>
              <a:gd name="T56" fmla="*/ 37 w 367"/>
              <a:gd name="T57" fmla="*/ 87 h 240"/>
              <a:gd name="T58" fmla="*/ 37 w 367"/>
              <a:gd name="T59" fmla="*/ 143 h 240"/>
              <a:gd name="T60" fmla="*/ 82 w 367"/>
              <a:gd name="T61" fmla="*/ 177 h 240"/>
              <a:gd name="T62" fmla="*/ 82 w 367"/>
              <a:gd name="T63" fmla="*/ 177 h 240"/>
              <a:gd name="T64" fmla="*/ 82 w 367"/>
              <a:gd name="T65" fmla="*/ 213 h 240"/>
              <a:gd name="T66" fmla="*/ 0 w 367"/>
              <a:gd name="T67" fmla="*/ 240 h 240"/>
              <a:gd name="T68" fmla="*/ 0 w 367"/>
              <a:gd name="T6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7" h="240">
                <a:moveTo>
                  <a:pt x="82" y="27"/>
                </a:moveTo>
                <a:cubicBezTo>
                  <a:pt x="367" y="120"/>
                  <a:pt x="367" y="120"/>
                  <a:pt x="367" y="120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107" y="177"/>
                  <a:pt x="127" y="162"/>
                  <a:pt x="127" y="143"/>
                </a:cubicBezTo>
                <a:cubicBezTo>
                  <a:pt x="127" y="87"/>
                  <a:pt x="127" y="87"/>
                  <a:pt x="127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38" y="64"/>
                  <a:pt x="138" y="64"/>
                  <a:pt x="138" y="64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87"/>
                  <a:pt x="91" y="87"/>
                  <a:pt x="91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102" y="150"/>
                  <a:pt x="93" y="156"/>
                  <a:pt x="82" y="156"/>
                </a:cubicBezTo>
                <a:lnTo>
                  <a:pt x="82" y="27"/>
                </a:lnTo>
                <a:close/>
                <a:moveTo>
                  <a:pt x="0" y="0"/>
                </a:moveTo>
                <a:cubicBezTo>
                  <a:pt x="82" y="27"/>
                  <a:pt x="82" y="27"/>
                  <a:pt x="82" y="27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71" y="156"/>
                  <a:pt x="62" y="150"/>
                  <a:pt x="62" y="143"/>
                </a:cubicBezTo>
                <a:cubicBezTo>
                  <a:pt x="62" y="87"/>
                  <a:pt x="62" y="87"/>
                  <a:pt x="62" y="87"/>
                </a:cubicBezTo>
                <a:cubicBezTo>
                  <a:pt x="73" y="87"/>
                  <a:pt x="73" y="87"/>
                  <a:pt x="73" y="87"/>
                </a:cubicBezTo>
                <a:cubicBezTo>
                  <a:pt x="73" y="64"/>
                  <a:pt x="73" y="64"/>
                  <a:pt x="73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87"/>
                  <a:pt x="26" y="87"/>
                  <a:pt x="26" y="87"/>
                </a:cubicBezTo>
                <a:cubicBezTo>
                  <a:pt x="37" y="87"/>
                  <a:pt x="37" y="87"/>
                  <a:pt x="37" y="87"/>
                </a:cubicBezTo>
                <a:cubicBezTo>
                  <a:pt x="37" y="143"/>
                  <a:pt x="37" y="143"/>
                  <a:pt x="37" y="143"/>
                </a:cubicBezTo>
                <a:cubicBezTo>
                  <a:pt x="37" y="162"/>
                  <a:pt x="57" y="177"/>
                  <a:pt x="82" y="177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0" y="240"/>
                  <a:pt x="0" y="240"/>
                  <a:pt x="0" y="24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9" name="Freeform 73"/>
          <p:cNvSpPr>
            <a:spLocks noEditPoints="1"/>
          </p:cNvSpPr>
          <p:nvPr/>
        </p:nvSpPr>
        <p:spPr bwMode="auto">
          <a:xfrm>
            <a:off x="4218270" y="3109623"/>
            <a:ext cx="187282" cy="326949"/>
          </a:xfrm>
          <a:custGeom>
            <a:avLst/>
            <a:gdLst>
              <a:gd name="T0" fmla="*/ 37 w 86"/>
              <a:gd name="T1" fmla="*/ 128 h 150"/>
              <a:gd name="T2" fmla="*/ 34 w 86"/>
              <a:gd name="T3" fmla="*/ 127 h 150"/>
              <a:gd name="T4" fmla="*/ 34 w 86"/>
              <a:gd name="T5" fmla="*/ 150 h 150"/>
              <a:gd name="T6" fmla="*/ 45 w 86"/>
              <a:gd name="T7" fmla="*/ 142 h 150"/>
              <a:gd name="T8" fmla="*/ 37 w 86"/>
              <a:gd name="T9" fmla="*/ 128 h 150"/>
              <a:gd name="T10" fmla="*/ 34 w 86"/>
              <a:gd name="T11" fmla="*/ 118 h 150"/>
              <a:gd name="T12" fmla="*/ 34 w 86"/>
              <a:gd name="T13" fmla="*/ 51 h 150"/>
              <a:gd name="T14" fmla="*/ 51 w 86"/>
              <a:gd name="T15" fmla="*/ 46 h 150"/>
              <a:gd name="T16" fmla="*/ 61 w 86"/>
              <a:gd name="T17" fmla="*/ 8 h 150"/>
              <a:gd name="T18" fmla="*/ 72 w 86"/>
              <a:gd name="T19" fmla="*/ 1 h 150"/>
              <a:gd name="T20" fmla="*/ 78 w 86"/>
              <a:gd name="T21" fmla="*/ 12 h 150"/>
              <a:gd name="T22" fmla="*/ 69 w 86"/>
              <a:gd name="T23" fmla="*/ 51 h 150"/>
              <a:gd name="T24" fmla="*/ 82 w 86"/>
              <a:gd name="T25" fmla="*/ 84 h 150"/>
              <a:gd name="T26" fmla="*/ 77 w 86"/>
              <a:gd name="T27" fmla="*/ 103 h 150"/>
              <a:gd name="T28" fmla="*/ 77 w 86"/>
              <a:gd name="T29" fmla="*/ 103 h 150"/>
              <a:gd name="T30" fmla="*/ 86 w 86"/>
              <a:gd name="T31" fmla="*/ 117 h 150"/>
              <a:gd name="T32" fmla="*/ 83 w 86"/>
              <a:gd name="T33" fmla="*/ 130 h 150"/>
              <a:gd name="T34" fmla="*/ 34 w 86"/>
              <a:gd name="T35" fmla="*/ 118 h 150"/>
              <a:gd name="T36" fmla="*/ 34 w 86"/>
              <a:gd name="T37" fmla="*/ 127 h 150"/>
              <a:gd name="T38" fmla="*/ 23 w 86"/>
              <a:gd name="T39" fmla="*/ 136 h 150"/>
              <a:gd name="T40" fmla="*/ 31 w 86"/>
              <a:gd name="T41" fmla="*/ 150 h 150"/>
              <a:gd name="T42" fmla="*/ 34 w 86"/>
              <a:gd name="T43" fmla="*/ 150 h 150"/>
              <a:gd name="T44" fmla="*/ 34 w 86"/>
              <a:gd name="T45" fmla="*/ 127 h 150"/>
              <a:gd name="T46" fmla="*/ 34 w 86"/>
              <a:gd name="T47" fmla="*/ 51 h 150"/>
              <a:gd name="T48" fmla="*/ 34 w 86"/>
              <a:gd name="T49" fmla="*/ 118 h 150"/>
              <a:gd name="T50" fmla="*/ 0 w 86"/>
              <a:gd name="T51" fmla="*/ 109 h 150"/>
              <a:gd name="T52" fmla="*/ 3 w 86"/>
              <a:gd name="T53" fmla="*/ 96 h 150"/>
              <a:gd name="T54" fmla="*/ 18 w 86"/>
              <a:gd name="T55" fmla="*/ 88 h 150"/>
              <a:gd name="T56" fmla="*/ 23 w 86"/>
              <a:gd name="T57" fmla="*/ 69 h 150"/>
              <a:gd name="T58" fmla="*/ 34 w 86"/>
              <a:gd name="T59" fmla="*/ 5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6" h="150">
                <a:moveTo>
                  <a:pt x="37" y="128"/>
                </a:moveTo>
                <a:cubicBezTo>
                  <a:pt x="36" y="127"/>
                  <a:pt x="35" y="127"/>
                  <a:pt x="34" y="127"/>
                </a:cubicBezTo>
                <a:cubicBezTo>
                  <a:pt x="34" y="150"/>
                  <a:pt x="34" y="150"/>
                  <a:pt x="34" y="150"/>
                </a:cubicBezTo>
                <a:cubicBezTo>
                  <a:pt x="39" y="150"/>
                  <a:pt x="44" y="147"/>
                  <a:pt x="45" y="142"/>
                </a:cubicBezTo>
                <a:cubicBezTo>
                  <a:pt x="47" y="136"/>
                  <a:pt x="43" y="129"/>
                  <a:pt x="37" y="128"/>
                </a:cubicBezTo>
                <a:close/>
                <a:moveTo>
                  <a:pt x="34" y="118"/>
                </a:moveTo>
                <a:cubicBezTo>
                  <a:pt x="34" y="51"/>
                  <a:pt x="34" y="51"/>
                  <a:pt x="34" y="51"/>
                </a:cubicBezTo>
                <a:cubicBezTo>
                  <a:pt x="39" y="48"/>
                  <a:pt x="45" y="46"/>
                  <a:pt x="51" y="46"/>
                </a:cubicBezTo>
                <a:cubicBezTo>
                  <a:pt x="61" y="8"/>
                  <a:pt x="61" y="8"/>
                  <a:pt x="61" y="8"/>
                </a:cubicBezTo>
                <a:cubicBezTo>
                  <a:pt x="62" y="3"/>
                  <a:pt x="67" y="0"/>
                  <a:pt x="72" y="1"/>
                </a:cubicBezTo>
                <a:cubicBezTo>
                  <a:pt x="77" y="2"/>
                  <a:pt x="80" y="7"/>
                  <a:pt x="78" y="12"/>
                </a:cubicBezTo>
                <a:cubicBezTo>
                  <a:pt x="69" y="51"/>
                  <a:pt x="69" y="51"/>
                  <a:pt x="69" y="51"/>
                </a:cubicBezTo>
                <a:cubicBezTo>
                  <a:pt x="79" y="57"/>
                  <a:pt x="86" y="68"/>
                  <a:pt x="82" y="84"/>
                </a:cubicBezTo>
                <a:cubicBezTo>
                  <a:pt x="82" y="84"/>
                  <a:pt x="79" y="97"/>
                  <a:pt x="77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5" y="112"/>
                  <a:pt x="86" y="117"/>
                  <a:pt x="86" y="117"/>
                </a:cubicBezTo>
                <a:cubicBezTo>
                  <a:pt x="83" y="130"/>
                  <a:pt x="83" y="130"/>
                  <a:pt x="83" y="130"/>
                </a:cubicBezTo>
                <a:lnTo>
                  <a:pt x="34" y="118"/>
                </a:lnTo>
                <a:close/>
                <a:moveTo>
                  <a:pt x="34" y="127"/>
                </a:moveTo>
                <a:cubicBezTo>
                  <a:pt x="29" y="127"/>
                  <a:pt x="24" y="131"/>
                  <a:pt x="23" y="136"/>
                </a:cubicBezTo>
                <a:cubicBezTo>
                  <a:pt x="21" y="142"/>
                  <a:pt x="25" y="148"/>
                  <a:pt x="31" y="150"/>
                </a:cubicBezTo>
                <a:cubicBezTo>
                  <a:pt x="32" y="150"/>
                  <a:pt x="33" y="150"/>
                  <a:pt x="34" y="150"/>
                </a:cubicBezTo>
                <a:cubicBezTo>
                  <a:pt x="34" y="127"/>
                  <a:pt x="34" y="127"/>
                  <a:pt x="34" y="127"/>
                </a:cubicBezTo>
                <a:close/>
                <a:moveTo>
                  <a:pt x="34" y="51"/>
                </a:moveTo>
                <a:cubicBezTo>
                  <a:pt x="34" y="118"/>
                  <a:pt x="34" y="118"/>
                  <a:pt x="34" y="118"/>
                </a:cubicBezTo>
                <a:cubicBezTo>
                  <a:pt x="0" y="109"/>
                  <a:pt x="0" y="109"/>
                  <a:pt x="0" y="109"/>
                </a:cubicBezTo>
                <a:cubicBezTo>
                  <a:pt x="3" y="96"/>
                  <a:pt x="3" y="96"/>
                  <a:pt x="3" y="96"/>
                </a:cubicBezTo>
                <a:cubicBezTo>
                  <a:pt x="3" y="96"/>
                  <a:pt x="16" y="97"/>
                  <a:pt x="18" y="88"/>
                </a:cubicBezTo>
                <a:cubicBezTo>
                  <a:pt x="20" y="80"/>
                  <a:pt x="23" y="69"/>
                  <a:pt x="23" y="69"/>
                </a:cubicBezTo>
                <a:cubicBezTo>
                  <a:pt x="25" y="61"/>
                  <a:pt x="29" y="55"/>
                  <a:pt x="34" y="51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0" name="Freeform 74"/>
          <p:cNvSpPr>
            <a:spLocks noEditPoints="1"/>
          </p:cNvSpPr>
          <p:nvPr/>
        </p:nvSpPr>
        <p:spPr bwMode="auto">
          <a:xfrm>
            <a:off x="2583523" y="1989107"/>
            <a:ext cx="376151" cy="460268"/>
          </a:xfrm>
          <a:custGeom>
            <a:avLst/>
            <a:gdLst>
              <a:gd name="T0" fmla="*/ 172 w 172"/>
              <a:gd name="T1" fmla="*/ 9 h 211"/>
              <a:gd name="T2" fmla="*/ 121 w 172"/>
              <a:gd name="T3" fmla="*/ 37 h 211"/>
              <a:gd name="T4" fmla="*/ 143 w 172"/>
              <a:gd name="T5" fmla="*/ 211 h 211"/>
              <a:gd name="T6" fmla="*/ 124 w 172"/>
              <a:gd name="T7" fmla="*/ 165 h 211"/>
              <a:gd name="T8" fmla="*/ 131 w 172"/>
              <a:gd name="T9" fmla="*/ 108 h 211"/>
              <a:gd name="T10" fmla="*/ 121 w 172"/>
              <a:gd name="T11" fmla="*/ 86 h 211"/>
              <a:gd name="T12" fmla="*/ 129 w 172"/>
              <a:gd name="T13" fmla="*/ 146 h 211"/>
              <a:gd name="T14" fmla="*/ 127 w 172"/>
              <a:gd name="T15" fmla="*/ 116 h 211"/>
              <a:gd name="T16" fmla="*/ 121 w 172"/>
              <a:gd name="T17" fmla="*/ 156 h 211"/>
              <a:gd name="T18" fmla="*/ 121 w 172"/>
              <a:gd name="T19" fmla="*/ 9 h 211"/>
              <a:gd name="T20" fmla="*/ 98 w 172"/>
              <a:gd name="T21" fmla="*/ 37 h 211"/>
              <a:gd name="T22" fmla="*/ 110 w 172"/>
              <a:gd name="T23" fmla="*/ 88 h 211"/>
              <a:gd name="T24" fmla="*/ 100 w 172"/>
              <a:gd name="T25" fmla="*/ 81 h 211"/>
              <a:gd name="T26" fmla="*/ 121 w 172"/>
              <a:gd name="T27" fmla="*/ 211 h 211"/>
              <a:gd name="T28" fmla="*/ 101 w 172"/>
              <a:gd name="T29" fmla="*/ 163 h 211"/>
              <a:gd name="T30" fmla="*/ 121 w 172"/>
              <a:gd name="T31" fmla="*/ 211 h 211"/>
              <a:gd name="T32" fmla="*/ 113 w 172"/>
              <a:gd name="T33" fmla="*/ 148 h 211"/>
              <a:gd name="T34" fmla="*/ 121 w 172"/>
              <a:gd name="T35" fmla="*/ 156 h 211"/>
              <a:gd name="T36" fmla="*/ 98 w 172"/>
              <a:gd name="T37" fmla="*/ 0 h 211"/>
              <a:gd name="T38" fmla="*/ 71 w 172"/>
              <a:gd name="T39" fmla="*/ 0 h 211"/>
              <a:gd name="T40" fmla="*/ 98 w 172"/>
              <a:gd name="T41" fmla="*/ 80 h 211"/>
              <a:gd name="T42" fmla="*/ 71 w 172"/>
              <a:gd name="T43" fmla="*/ 37 h 211"/>
              <a:gd name="T44" fmla="*/ 71 w 172"/>
              <a:gd name="T45" fmla="*/ 166 h 211"/>
              <a:gd name="T46" fmla="*/ 98 w 172"/>
              <a:gd name="T47" fmla="*/ 141 h 211"/>
              <a:gd name="T48" fmla="*/ 98 w 172"/>
              <a:gd name="T49" fmla="*/ 160 h 211"/>
              <a:gd name="T50" fmla="*/ 74 w 172"/>
              <a:gd name="T51" fmla="*/ 124 h 211"/>
              <a:gd name="T52" fmla="*/ 71 w 172"/>
              <a:gd name="T53" fmla="*/ 118 h 211"/>
              <a:gd name="T54" fmla="*/ 71 w 172"/>
              <a:gd name="T55" fmla="*/ 98 h 211"/>
              <a:gd name="T56" fmla="*/ 71 w 172"/>
              <a:gd name="T57" fmla="*/ 0 h 211"/>
              <a:gd name="T58" fmla="*/ 60 w 172"/>
              <a:gd name="T59" fmla="*/ 0 h 211"/>
              <a:gd name="T60" fmla="*/ 71 w 172"/>
              <a:gd name="T61" fmla="*/ 88 h 211"/>
              <a:gd name="T62" fmla="*/ 60 w 172"/>
              <a:gd name="T63" fmla="*/ 37 h 211"/>
              <a:gd name="T64" fmla="*/ 60 w 172"/>
              <a:gd name="T65" fmla="*/ 120 h 211"/>
              <a:gd name="T66" fmla="*/ 65 w 172"/>
              <a:gd name="T67" fmla="*/ 166 h 211"/>
              <a:gd name="T68" fmla="*/ 71 w 172"/>
              <a:gd name="T69" fmla="*/ 98 h 211"/>
              <a:gd name="T70" fmla="*/ 71 w 172"/>
              <a:gd name="T71" fmla="*/ 98 h 211"/>
              <a:gd name="T72" fmla="*/ 60 w 172"/>
              <a:gd name="T73" fmla="*/ 9 h 211"/>
              <a:gd name="T74" fmla="*/ 12 w 172"/>
              <a:gd name="T75" fmla="*/ 23 h 211"/>
              <a:gd name="T76" fmla="*/ 60 w 172"/>
              <a:gd name="T77" fmla="*/ 100 h 211"/>
              <a:gd name="T78" fmla="*/ 28 w 172"/>
              <a:gd name="T79" fmla="*/ 118 h 211"/>
              <a:gd name="T80" fmla="*/ 29 w 172"/>
              <a:gd name="T81" fmla="*/ 134 h 211"/>
              <a:gd name="T82" fmla="*/ 34 w 172"/>
              <a:gd name="T83" fmla="*/ 127 h 211"/>
              <a:gd name="T84" fmla="*/ 47 w 172"/>
              <a:gd name="T85" fmla="*/ 120 h 211"/>
              <a:gd name="T86" fmla="*/ 36 w 172"/>
              <a:gd name="T87" fmla="*/ 178 h 211"/>
              <a:gd name="T88" fmla="*/ 45 w 172"/>
              <a:gd name="T89" fmla="*/ 163 h 211"/>
              <a:gd name="T90" fmla="*/ 60 w 172"/>
              <a:gd name="T91" fmla="*/ 211 h 211"/>
              <a:gd name="T92" fmla="*/ 0 w 172"/>
              <a:gd name="T93" fmla="*/ 2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2" h="211">
                <a:moveTo>
                  <a:pt x="121" y="0"/>
                </a:moveTo>
                <a:cubicBezTo>
                  <a:pt x="172" y="0"/>
                  <a:pt x="172" y="0"/>
                  <a:pt x="172" y="0"/>
                </a:cubicBezTo>
                <a:cubicBezTo>
                  <a:pt x="172" y="9"/>
                  <a:pt x="172" y="9"/>
                  <a:pt x="172" y="9"/>
                </a:cubicBezTo>
                <a:cubicBezTo>
                  <a:pt x="121" y="9"/>
                  <a:pt x="121" y="9"/>
                  <a:pt x="121" y="9"/>
                </a:cubicBezTo>
                <a:cubicBezTo>
                  <a:pt x="121" y="0"/>
                  <a:pt x="121" y="0"/>
                  <a:pt x="121" y="0"/>
                </a:cubicBezTo>
                <a:close/>
                <a:moveTo>
                  <a:pt x="121" y="37"/>
                </a:moveTo>
                <a:cubicBezTo>
                  <a:pt x="172" y="37"/>
                  <a:pt x="172" y="37"/>
                  <a:pt x="172" y="37"/>
                </a:cubicBezTo>
                <a:cubicBezTo>
                  <a:pt x="172" y="183"/>
                  <a:pt x="172" y="183"/>
                  <a:pt x="172" y="183"/>
                </a:cubicBezTo>
                <a:cubicBezTo>
                  <a:pt x="172" y="198"/>
                  <a:pt x="159" y="211"/>
                  <a:pt x="143" y="211"/>
                </a:cubicBezTo>
                <a:cubicBezTo>
                  <a:pt x="121" y="211"/>
                  <a:pt x="121" y="211"/>
                  <a:pt x="121" y="211"/>
                </a:cubicBezTo>
                <a:cubicBezTo>
                  <a:pt x="121" y="166"/>
                  <a:pt x="121" y="166"/>
                  <a:pt x="121" y="166"/>
                </a:cubicBezTo>
                <a:cubicBezTo>
                  <a:pt x="122" y="166"/>
                  <a:pt x="123" y="166"/>
                  <a:pt x="124" y="165"/>
                </a:cubicBezTo>
                <a:cubicBezTo>
                  <a:pt x="130" y="163"/>
                  <a:pt x="134" y="159"/>
                  <a:pt x="138" y="153"/>
                </a:cubicBezTo>
                <a:cubicBezTo>
                  <a:pt x="142" y="145"/>
                  <a:pt x="145" y="137"/>
                  <a:pt x="145" y="128"/>
                </a:cubicBezTo>
                <a:cubicBezTo>
                  <a:pt x="145" y="115"/>
                  <a:pt x="140" y="108"/>
                  <a:pt x="131" y="108"/>
                </a:cubicBezTo>
                <a:cubicBezTo>
                  <a:pt x="128" y="108"/>
                  <a:pt x="125" y="109"/>
                  <a:pt x="121" y="111"/>
                </a:cubicBezTo>
                <a:cubicBezTo>
                  <a:pt x="127" y="85"/>
                  <a:pt x="127" y="85"/>
                  <a:pt x="127" y="85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21" y="37"/>
                  <a:pt x="121" y="37"/>
                  <a:pt x="121" y="37"/>
                </a:cubicBezTo>
                <a:close/>
                <a:moveTo>
                  <a:pt x="121" y="156"/>
                </a:moveTo>
                <a:cubicBezTo>
                  <a:pt x="123" y="155"/>
                  <a:pt x="126" y="152"/>
                  <a:pt x="129" y="146"/>
                </a:cubicBezTo>
                <a:cubicBezTo>
                  <a:pt x="131" y="140"/>
                  <a:pt x="133" y="134"/>
                  <a:pt x="133" y="129"/>
                </a:cubicBezTo>
                <a:cubicBezTo>
                  <a:pt x="133" y="123"/>
                  <a:pt x="132" y="119"/>
                  <a:pt x="129" y="117"/>
                </a:cubicBezTo>
                <a:cubicBezTo>
                  <a:pt x="129" y="117"/>
                  <a:pt x="128" y="116"/>
                  <a:pt x="127" y="116"/>
                </a:cubicBezTo>
                <a:cubicBezTo>
                  <a:pt x="126" y="116"/>
                  <a:pt x="124" y="117"/>
                  <a:pt x="123" y="117"/>
                </a:cubicBezTo>
                <a:cubicBezTo>
                  <a:pt x="122" y="117"/>
                  <a:pt x="121" y="117"/>
                  <a:pt x="121" y="118"/>
                </a:cubicBezTo>
                <a:lnTo>
                  <a:pt x="121" y="156"/>
                </a:lnTo>
                <a:close/>
                <a:moveTo>
                  <a:pt x="98" y="0"/>
                </a:moveTo>
                <a:cubicBezTo>
                  <a:pt x="121" y="0"/>
                  <a:pt x="121" y="0"/>
                  <a:pt x="121" y="0"/>
                </a:cubicBezTo>
                <a:cubicBezTo>
                  <a:pt x="121" y="9"/>
                  <a:pt x="121" y="9"/>
                  <a:pt x="121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0"/>
                  <a:pt x="98" y="0"/>
                  <a:pt x="98" y="0"/>
                </a:cubicBezTo>
                <a:close/>
                <a:moveTo>
                  <a:pt x="98" y="37"/>
                </a:moveTo>
                <a:cubicBezTo>
                  <a:pt x="121" y="37"/>
                  <a:pt x="121" y="37"/>
                  <a:pt x="121" y="37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8" y="90"/>
                  <a:pt x="98" y="90"/>
                  <a:pt x="98" y="90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0" y="81"/>
                  <a:pt x="99" y="81"/>
                  <a:pt x="98" y="80"/>
                </a:cubicBezTo>
                <a:cubicBezTo>
                  <a:pt x="98" y="37"/>
                  <a:pt x="98" y="37"/>
                  <a:pt x="98" y="37"/>
                </a:cubicBezTo>
                <a:close/>
                <a:moveTo>
                  <a:pt x="121" y="211"/>
                </a:moveTo>
                <a:cubicBezTo>
                  <a:pt x="98" y="211"/>
                  <a:pt x="98" y="211"/>
                  <a:pt x="98" y="211"/>
                </a:cubicBezTo>
                <a:cubicBezTo>
                  <a:pt x="98" y="160"/>
                  <a:pt x="98" y="160"/>
                  <a:pt x="98" y="160"/>
                </a:cubicBezTo>
                <a:cubicBezTo>
                  <a:pt x="99" y="161"/>
                  <a:pt x="100" y="162"/>
                  <a:pt x="101" y="163"/>
                </a:cubicBezTo>
                <a:cubicBezTo>
                  <a:pt x="103" y="166"/>
                  <a:pt x="107" y="167"/>
                  <a:pt x="112" y="167"/>
                </a:cubicBezTo>
                <a:cubicBezTo>
                  <a:pt x="115" y="167"/>
                  <a:pt x="118" y="167"/>
                  <a:pt x="121" y="166"/>
                </a:cubicBezTo>
                <a:cubicBezTo>
                  <a:pt x="121" y="211"/>
                  <a:pt x="121" y="211"/>
                  <a:pt x="121" y="211"/>
                </a:cubicBezTo>
                <a:close/>
                <a:moveTo>
                  <a:pt x="121" y="118"/>
                </a:moveTo>
                <a:cubicBezTo>
                  <a:pt x="120" y="118"/>
                  <a:pt x="120" y="118"/>
                  <a:pt x="120" y="119"/>
                </a:cubicBezTo>
                <a:cubicBezTo>
                  <a:pt x="113" y="148"/>
                  <a:pt x="113" y="148"/>
                  <a:pt x="113" y="148"/>
                </a:cubicBezTo>
                <a:cubicBezTo>
                  <a:pt x="113" y="149"/>
                  <a:pt x="113" y="150"/>
                  <a:pt x="113" y="151"/>
                </a:cubicBezTo>
                <a:cubicBezTo>
                  <a:pt x="113" y="154"/>
                  <a:pt x="115" y="156"/>
                  <a:pt x="119" y="156"/>
                </a:cubicBezTo>
                <a:cubicBezTo>
                  <a:pt x="120" y="156"/>
                  <a:pt x="120" y="156"/>
                  <a:pt x="121" y="156"/>
                </a:cubicBezTo>
                <a:lnTo>
                  <a:pt x="121" y="118"/>
                </a:lnTo>
                <a:close/>
                <a:moveTo>
                  <a:pt x="71" y="0"/>
                </a:moveTo>
                <a:cubicBezTo>
                  <a:pt x="98" y="0"/>
                  <a:pt x="98" y="0"/>
                  <a:pt x="98" y="0"/>
                </a:cubicBezTo>
                <a:cubicBezTo>
                  <a:pt x="98" y="9"/>
                  <a:pt x="98" y="9"/>
                  <a:pt x="98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0"/>
                  <a:pt x="71" y="0"/>
                  <a:pt x="71" y="0"/>
                </a:cubicBezTo>
                <a:close/>
                <a:moveTo>
                  <a:pt x="71" y="37"/>
                </a:moveTo>
                <a:cubicBezTo>
                  <a:pt x="98" y="37"/>
                  <a:pt x="98" y="37"/>
                  <a:pt x="98" y="37"/>
                </a:cubicBezTo>
                <a:cubicBezTo>
                  <a:pt x="98" y="80"/>
                  <a:pt x="98" y="80"/>
                  <a:pt x="98" y="80"/>
                </a:cubicBezTo>
                <a:cubicBezTo>
                  <a:pt x="96" y="80"/>
                  <a:pt x="94" y="80"/>
                  <a:pt x="91" y="80"/>
                </a:cubicBezTo>
                <a:cubicBezTo>
                  <a:pt x="85" y="80"/>
                  <a:pt x="78" y="83"/>
                  <a:pt x="71" y="88"/>
                </a:cubicBezTo>
                <a:cubicBezTo>
                  <a:pt x="71" y="37"/>
                  <a:pt x="71" y="37"/>
                  <a:pt x="71" y="37"/>
                </a:cubicBezTo>
                <a:close/>
                <a:moveTo>
                  <a:pt x="98" y="211"/>
                </a:moveTo>
                <a:cubicBezTo>
                  <a:pt x="71" y="211"/>
                  <a:pt x="71" y="211"/>
                  <a:pt x="71" y="211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82" y="166"/>
                  <a:pt x="82" y="166"/>
                  <a:pt x="82" y="166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7" y="148"/>
                  <a:pt x="97" y="150"/>
                  <a:pt x="97" y="152"/>
                </a:cubicBezTo>
                <a:cubicBezTo>
                  <a:pt x="97" y="155"/>
                  <a:pt x="97" y="158"/>
                  <a:pt x="98" y="160"/>
                </a:cubicBezTo>
                <a:cubicBezTo>
                  <a:pt x="98" y="211"/>
                  <a:pt x="98" y="211"/>
                  <a:pt x="98" y="211"/>
                </a:cubicBezTo>
                <a:close/>
                <a:moveTo>
                  <a:pt x="71" y="137"/>
                </a:moveTo>
                <a:cubicBezTo>
                  <a:pt x="74" y="124"/>
                  <a:pt x="74" y="124"/>
                  <a:pt x="74" y="124"/>
                </a:cubicBezTo>
                <a:cubicBezTo>
                  <a:pt x="73" y="124"/>
                  <a:pt x="72" y="124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lose/>
                <a:moveTo>
                  <a:pt x="71" y="118"/>
                </a:moveTo>
                <a:cubicBezTo>
                  <a:pt x="73" y="118"/>
                  <a:pt x="74" y="119"/>
                  <a:pt x="75" y="119"/>
                </a:cubicBezTo>
                <a:cubicBezTo>
                  <a:pt x="82" y="88"/>
                  <a:pt x="82" y="88"/>
                  <a:pt x="82" y="88"/>
                </a:cubicBezTo>
                <a:cubicBezTo>
                  <a:pt x="79" y="90"/>
                  <a:pt x="75" y="93"/>
                  <a:pt x="71" y="98"/>
                </a:cubicBezTo>
                <a:lnTo>
                  <a:pt x="71" y="118"/>
                </a:lnTo>
                <a:close/>
                <a:moveTo>
                  <a:pt x="60" y="0"/>
                </a:moveTo>
                <a:cubicBezTo>
                  <a:pt x="71" y="0"/>
                  <a:pt x="71" y="0"/>
                  <a:pt x="71" y="0"/>
                </a:cubicBezTo>
                <a:cubicBezTo>
                  <a:pt x="71" y="9"/>
                  <a:pt x="71" y="9"/>
                  <a:pt x="71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0"/>
                  <a:pt x="60" y="0"/>
                  <a:pt x="60" y="0"/>
                </a:cubicBezTo>
                <a:close/>
                <a:moveTo>
                  <a:pt x="60" y="37"/>
                </a:moveTo>
                <a:cubicBezTo>
                  <a:pt x="71" y="37"/>
                  <a:pt x="71" y="37"/>
                  <a:pt x="71" y="37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9"/>
                  <a:pt x="71" y="89"/>
                  <a:pt x="71" y="89"/>
                </a:cubicBezTo>
                <a:cubicBezTo>
                  <a:pt x="67" y="92"/>
                  <a:pt x="64" y="96"/>
                  <a:pt x="60" y="100"/>
                </a:cubicBezTo>
                <a:cubicBezTo>
                  <a:pt x="60" y="37"/>
                  <a:pt x="60" y="37"/>
                  <a:pt x="60" y="37"/>
                </a:cubicBezTo>
                <a:close/>
                <a:moveTo>
                  <a:pt x="71" y="211"/>
                </a:moveTo>
                <a:cubicBezTo>
                  <a:pt x="60" y="211"/>
                  <a:pt x="60" y="211"/>
                  <a:pt x="60" y="211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4" y="121"/>
                  <a:pt x="68" y="122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71" y="211"/>
                  <a:pt x="71" y="211"/>
                  <a:pt x="71" y="211"/>
                </a:cubicBezTo>
                <a:close/>
                <a:moveTo>
                  <a:pt x="71" y="98"/>
                </a:moveTo>
                <a:cubicBezTo>
                  <a:pt x="68" y="102"/>
                  <a:pt x="65" y="108"/>
                  <a:pt x="61" y="115"/>
                </a:cubicBezTo>
                <a:cubicBezTo>
                  <a:pt x="65" y="116"/>
                  <a:pt x="68" y="117"/>
                  <a:pt x="71" y="118"/>
                </a:cubicBezTo>
                <a:lnTo>
                  <a:pt x="71" y="98"/>
                </a:lnTo>
                <a:close/>
                <a:moveTo>
                  <a:pt x="29" y="0"/>
                </a:moveTo>
                <a:cubicBezTo>
                  <a:pt x="60" y="0"/>
                  <a:pt x="60" y="0"/>
                  <a:pt x="60" y="0"/>
                </a:cubicBezTo>
                <a:cubicBezTo>
                  <a:pt x="60" y="9"/>
                  <a:pt x="60" y="9"/>
                  <a:pt x="60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18" y="9"/>
                  <a:pt x="12" y="15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30"/>
                  <a:pt x="18" y="37"/>
                  <a:pt x="26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7" y="104"/>
                  <a:pt x="54" y="109"/>
                  <a:pt x="51" y="114"/>
                </a:cubicBezTo>
                <a:cubicBezTo>
                  <a:pt x="48" y="114"/>
                  <a:pt x="46" y="113"/>
                  <a:pt x="45" y="113"/>
                </a:cubicBezTo>
                <a:cubicBezTo>
                  <a:pt x="38" y="113"/>
                  <a:pt x="32" y="115"/>
                  <a:pt x="28" y="118"/>
                </a:cubicBezTo>
                <a:cubicBezTo>
                  <a:pt x="23" y="120"/>
                  <a:pt x="21" y="124"/>
                  <a:pt x="21" y="128"/>
                </a:cubicBezTo>
                <a:cubicBezTo>
                  <a:pt x="21" y="130"/>
                  <a:pt x="22" y="131"/>
                  <a:pt x="23" y="133"/>
                </a:cubicBezTo>
                <a:cubicBezTo>
                  <a:pt x="24" y="134"/>
                  <a:pt x="26" y="134"/>
                  <a:pt x="29" y="134"/>
                </a:cubicBezTo>
                <a:cubicBezTo>
                  <a:pt x="30" y="134"/>
                  <a:pt x="31" y="134"/>
                  <a:pt x="33" y="133"/>
                </a:cubicBezTo>
                <a:cubicBezTo>
                  <a:pt x="34" y="132"/>
                  <a:pt x="35" y="131"/>
                  <a:pt x="35" y="130"/>
                </a:cubicBezTo>
                <a:cubicBezTo>
                  <a:pt x="35" y="129"/>
                  <a:pt x="34" y="128"/>
                  <a:pt x="34" y="127"/>
                </a:cubicBezTo>
                <a:cubicBezTo>
                  <a:pt x="34" y="127"/>
                  <a:pt x="33" y="126"/>
                  <a:pt x="33" y="126"/>
                </a:cubicBezTo>
                <a:cubicBezTo>
                  <a:pt x="34" y="124"/>
                  <a:pt x="35" y="123"/>
                  <a:pt x="38" y="122"/>
                </a:cubicBezTo>
                <a:cubicBezTo>
                  <a:pt x="40" y="121"/>
                  <a:pt x="43" y="120"/>
                  <a:pt x="47" y="120"/>
                </a:cubicBezTo>
                <a:cubicBezTo>
                  <a:pt x="44" y="125"/>
                  <a:pt x="42" y="129"/>
                  <a:pt x="40" y="134"/>
                </a:cubicBezTo>
                <a:cubicBezTo>
                  <a:pt x="33" y="148"/>
                  <a:pt x="30" y="159"/>
                  <a:pt x="30" y="167"/>
                </a:cubicBezTo>
                <a:cubicBezTo>
                  <a:pt x="30" y="173"/>
                  <a:pt x="32" y="176"/>
                  <a:pt x="36" y="178"/>
                </a:cubicBezTo>
                <a:cubicBezTo>
                  <a:pt x="37" y="179"/>
                  <a:pt x="41" y="180"/>
                  <a:pt x="45" y="180"/>
                </a:cubicBezTo>
                <a:cubicBezTo>
                  <a:pt x="44" y="178"/>
                  <a:pt x="44" y="176"/>
                  <a:pt x="44" y="173"/>
                </a:cubicBezTo>
                <a:cubicBezTo>
                  <a:pt x="44" y="170"/>
                  <a:pt x="44" y="167"/>
                  <a:pt x="45" y="163"/>
                </a:cubicBezTo>
                <a:cubicBezTo>
                  <a:pt x="47" y="150"/>
                  <a:pt x="52" y="136"/>
                  <a:pt x="59" y="120"/>
                </a:cubicBezTo>
                <a:cubicBezTo>
                  <a:pt x="59" y="120"/>
                  <a:pt x="60" y="120"/>
                  <a:pt x="60" y="120"/>
                </a:cubicBezTo>
                <a:cubicBezTo>
                  <a:pt x="60" y="211"/>
                  <a:pt x="60" y="211"/>
                  <a:pt x="60" y="211"/>
                </a:cubicBezTo>
                <a:cubicBezTo>
                  <a:pt x="29" y="211"/>
                  <a:pt x="29" y="211"/>
                  <a:pt x="29" y="211"/>
                </a:cubicBezTo>
                <a:cubicBezTo>
                  <a:pt x="13" y="211"/>
                  <a:pt x="0" y="198"/>
                  <a:pt x="0" y="18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1" name="Freeform 75"/>
          <p:cNvSpPr>
            <a:spLocks noEditPoints="1"/>
          </p:cNvSpPr>
          <p:nvPr/>
        </p:nvSpPr>
        <p:spPr bwMode="auto">
          <a:xfrm>
            <a:off x="3307256" y="2473181"/>
            <a:ext cx="569781" cy="571368"/>
          </a:xfrm>
          <a:custGeom>
            <a:avLst/>
            <a:gdLst>
              <a:gd name="T0" fmla="*/ 249 w 261"/>
              <a:gd name="T1" fmla="*/ 220 h 262"/>
              <a:gd name="T2" fmla="*/ 261 w 261"/>
              <a:gd name="T3" fmla="*/ 70 h 262"/>
              <a:gd name="T4" fmla="*/ 249 w 261"/>
              <a:gd name="T5" fmla="*/ 70 h 262"/>
              <a:gd name="T6" fmla="*/ 249 w 261"/>
              <a:gd name="T7" fmla="*/ 154 h 262"/>
              <a:gd name="T8" fmla="*/ 227 w 261"/>
              <a:gd name="T9" fmla="*/ 180 h 262"/>
              <a:gd name="T10" fmla="*/ 209 w 261"/>
              <a:gd name="T11" fmla="*/ 262 h 262"/>
              <a:gd name="T12" fmla="*/ 209 w 261"/>
              <a:gd name="T13" fmla="*/ 262 h 262"/>
              <a:gd name="T14" fmla="*/ 209 w 261"/>
              <a:gd name="T15" fmla="*/ 15 h 262"/>
              <a:gd name="T16" fmla="*/ 203 w 261"/>
              <a:gd name="T17" fmla="*/ 28 h 262"/>
              <a:gd name="T18" fmla="*/ 209 w 261"/>
              <a:gd name="T19" fmla="*/ 50 h 262"/>
              <a:gd name="T20" fmla="*/ 201 w 261"/>
              <a:gd name="T21" fmla="*/ 120 h 262"/>
              <a:gd name="T22" fmla="*/ 209 w 261"/>
              <a:gd name="T23" fmla="*/ 197 h 262"/>
              <a:gd name="T24" fmla="*/ 209 w 261"/>
              <a:gd name="T25" fmla="*/ 197 h 262"/>
              <a:gd name="T26" fmla="*/ 195 w 261"/>
              <a:gd name="T27" fmla="*/ 232 h 262"/>
              <a:gd name="T28" fmla="*/ 168 w 261"/>
              <a:gd name="T29" fmla="*/ 36 h 262"/>
              <a:gd name="T30" fmla="*/ 195 w 261"/>
              <a:gd name="T31" fmla="*/ 20 h 262"/>
              <a:gd name="T32" fmla="*/ 195 w 261"/>
              <a:gd name="T33" fmla="*/ 50 h 262"/>
              <a:gd name="T34" fmla="*/ 195 w 261"/>
              <a:gd name="T35" fmla="*/ 120 h 262"/>
              <a:gd name="T36" fmla="*/ 168 w 261"/>
              <a:gd name="T37" fmla="*/ 220 h 262"/>
              <a:gd name="T38" fmla="*/ 192 w 261"/>
              <a:gd name="T39" fmla="*/ 249 h 262"/>
              <a:gd name="T40" fmla="*/ 168 w 261"/>
              <a:gd name="T41" fmla="*/ 21 h 262"/>
              <a:gd name="T42" fmla="*/ 168 w 261"/>
              <a:gd name="T43" fmla="*/ 44 h 262"/>
              <a:gd name="T44" fmla="*/ 135 w 261"/>
              <a:gd name="T45" fmla="*/ 120 h 262"/>
              <a:gd name="T46" fmla="*/ 167 w 261"/>
              <a:gd name="T47" fmla="*/ 198 h 262"/>
              <a:gd name="T48" fmla="*/ 167 w 261"/>
              <a:gd name="T49" fmla="*/ 167 h 262"/>
              <a:gd name="T50" fmla="*/ 130 w 261"/>
              <a:gd name="T51" fmla="*/ 147 h 262"/>
              <a:gd name="T52" fmla="*/ 93 w 261"/>
              <a:gd name="T53" fmla="*/ 44 h 262"/>
              <a:gd name="T54" fmla="*/ 130 w 261"/>
              <a:gd name="T55" fmla="*/ 0 h 262"/>
              <a:gd name="T56" fmla="*/ 126 w 261"/>
              <a:gd name="T57" fmla="*/ 120 h 262"/>
              <a:gd name="T58" fmla="*/ 130 w 261"/>
              <a:gd name="T59" fmla="*/ 159 h 262"/>
              <a:gd name="T60" fmla="*/ 130 w 261"/>
              <a:gd name="T61" fmla="*/ 179 h 262"/>
              <a:gd name="T62" fmla="*/ 130 w 261"/>
              <a:gd name="T63" fmla="*/ 198 h 262"/>
              <a:gd name="T64" fmla="*/ 93 w 261"/>
              <a:gd name="T65" fmla="*/ 3 h 262"/>
              <a:gd name="T66" fmla="*/ 93 w 261"/>
              <a:gd name="T67" fmla="*/ 36 h 262"/>
              <a:gd name="T68" fmla="*/ 67 w 261"/>
              <a:gd name="T69" fmla="*/ 20 h 262"/>
              <a:gd name="T70" fmla="*/ 67 w 261"/>
              <a:gd name="T71" fmla="*/ 70 h 262"/>
              <a:gd name="T72" fmla="*/ 92 w 261"/>
              <a:gd name="T73" fmla="*/ 147 h 262"/>
              <a:gd name="T74" fmla="*/ 92 w 261"/>
              <a:gd name="T75" fmla="*/ 179 h 262"/>
              <a:gd name="T76" fmla="*/ 93 w 261"/>
              <a:gd name="T77" fmla="*/ 198 h 262"/>
              <a:gd name="T78" fmla="*/ 67 w 261"/>
              <a:gd name="T79" fmla="*/ 171 h 262"/>
              <a:gd name="T80" fmla="*/ 69 w 261"/>
              <a:gd name="T81" fmla="*/ 232 h 262"/>
              <a:gd name="T82" fmla="*/ 58 w 261"/>
              <a:gd name="T83" fmla="*/ 28 h 262"/>
              <a:gd name="T84" fmla="*/ 67 w 261"/>
              <a:gd name="T85" fmla="*/ 9 h 262"/>
              <a:gd name="T86" fmla="*/ 67 w 261"/>
              <a:gd name="T87" fmla="*/ 120 h 262"/>
              <a:gd name="T88" fmla="*/ 67 w 261"/>
              <a:gd name="T89" fmla="*/ 188 h 262"/>
              <a:gd name="T90" fmla="*/ 67 w 261"/>
              <a:gd name="T91" fmla="*/ 232 h 262"/>
              <a:gd name="T92" fmla="*/ 67 w 261"/>
              <a:gd name="T93" fmla="*/ 232 h 262"/>
              <a:gd name="T94" fmla="*/ 52 w 261"/>
              <a:gd name="T95" fmla="*/ 50 h 262"/>
              <a:gd name="T96" fmla="*/ 12 w 261"/>
              <a:gd name="T97" fmla="*/ 220 h 262"/>
              <a:gd name="T98" fmla="*/ 52 w 261"/>
              <a:gd name="T99" fmla="*/ 232 h 262"/>
              <a:gd name="T100" fmla="*/ 52 w 261"/>
              <a:gd name="T101" fmla="*/ 232 h 262"/>
              <a:gd name="T102" fmla="*/ 12 w 261"/>
              <a:gd name="T103" fmla="*/ 114 h 262"/>
              <a:gd name="T104" fmla="*/ 0 w 261"/>
              <a:gd name="T105" fmla="*/ 104 h 262"/>
              <a:gd name="T106" fmla="*/ 12 w 261"/>
              <a:gd name="T107" fmla="*/ 15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61" h="262">
                <a:moveTo>
                  <a:pt x="249" y="220"/>
                </a:moveTo>
                <a:cubicBezTo>
                  <a:pt x="249" y="154"/>
                  <a:pt x="249" y="154"/>
                  <a:pt x="249" y="154"/>
                </a:cubicBezTo>
                <a:cubicBezTo>
                  <a:pt x="251" y="157"/>
                  <a:pt x="252" y="160"/>
                  <a:pt x="252" y="164"/>
                </a:cubicBezTo>
                <a:cubicBezTo>
                  <a:pt x="252" y="220"/>
                  <a:pt x="252" y="220"/>
                  <a:pt x="252" y="220"/>
                </a:cubicBezTo>
                <a:cubicBezTo>
                  <a:pt x="249" y="220"/>
                  <a:pt x="249" y="220"/>
                  <a:pt x="249" y="220"/>
                </a:cubicBezTo>
                <a:close/>
                <a:moveTo>
                  <a:pt x="249" y="114"/>
                </a:moveTo>
                <a:cubicBezTo>
                  <a:pt x="249" y="70"/>
                  <a:pt x="249" y="70"/>
                  <a:pt x="249" y="70"/>
                </a:cubicBezTo>
                <a:cubicBezTo>
                  <a:pt x="250" y="70"/>
                  <a:pt x="250" y="70"/>
                  <a:pt x="250" y="69"/>
                </a:cubicBezTo>
                <a:cubicBezTo>
                  <a:pt x="257" y="67"/>
                  <a:pt x="257" y="67"/>
                  <a:pt x="257" y="67"/>
                </a:cubicBezTo>
                <a:cubicBezTo>
                  <a:pt x="259" y="66"/>
                  <a:pt x="261" y="67"/>
                  <a:pt x="261" y="70"/>
                </a:cubicBezTo>
                <a:cubicBezTo>
                  <a:pt x="261" y="104"/>
                  <a:pt x="261" y="104"/>
                  <a:pt x="261" y="104"/>
                </a:cubicBezTo>
                <a:cubicBezTo>
                  <a:pt x="261" y="107"/>
                  <a:pt x="259" y="110"/>
                  <a:pt x="257" y="111"/>
                </a:cubicBezTo>
                <a:cubicBezTo>
                  <a:pt x="250" y="113"/>
                  <a:pt x="250" y="113"/>
                  <a:pt x="250" y="113"/>
                </a:cubicBezTo>
                <a:cubicBezTo>
                  <a:pt x="250" y="114"/>
                  <a:pt x="250" y="114"/>
                  <a:pt x="249" y="114"/>
                </a:cubicBezTo>
                <a:close/>
                <a:moveTo>
                  <a:pt x="249" y="70"/>
                </a:moveTo>
                <a:cubicBezTo>
                  <a:pt x="249" y="114"/>
                  <a:pt x="249" y="114"/>
                  <a:pt x="249" y="114"/>
                </a:cubicBezTo>
                <a:cubicBezTo>
                  <a:pt x="248" y="114"/>
                  <a:pt x="246" y="112"/>
                  <a:pt x="246" y="110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46" y="74"/>
                  <a:pt x="248" y="71"/>
                  <a:pt x="249" y="70"/>
                </a:cubicBezTo>
                <a:close/>
                <a:moveTo>
                  <a:pt x="249" y="154"/>
                </a:moveTo>
                <a:cubicBezTo>
                  <a:pt x="246" y="150"/>
                  <a:pt x="241" y="146"/>
                  <a:pt x="235" y="146"/>
                </a:cubicBezTo>
                <a:cubicBezTo>
                  <a:pt x="235" y="50"/>
                  <a:pt x="235" y="50"/>
                  <a:pt x="235" y="50"/>
                </a:cubicBezTo>
                <a:cubicBezTo>
                  <a:pt x="209" y="50"/>
                  <a:pt x="209" y="50"/>
                  <a:pt x="209" y="50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19" y="162"/>
                  <a:pt x="227" y="170"/>
                  <a:pt x="227" y="180"/>
                </a:cubicBezTo>
                <a:cubicBezTo>
                  <a:pt x="227" y="189"/>
                  <a:pt x="219" y="197"/>
                  <a:pt x="209" y="197"/>
                </a:cubicBezTo>
                <a:cubicBezTo>
                  <a:pt x="209" y="220"/>
                  <a:pt x="209" y="220"/>
                  <a:pt x="209" y="220"/>
                </a:cubicBezTo>
                <a:cubicBezTo>
                  <a:pt x="249" y="220"/>
                  <a:pt x="249" y="220"/>
                  <a:pt x="249" y="220"/>
                </a:cubicBezTo>
                <a:cubicBezTo>
                  <a:pt x="249" y="154"/>
                  <a:pt x="249" y="154"/>
                  <a:pt x="249" y="154"/>
                </a:cubicBezTo>
                <a:close/>
                <a:moveTo>
                  <a:pt x="209" y="262"/>
                </a:moveTo>
                <a:cubicBezTo>
                  <a:pt x="209" y="232"/>
                  <a:pt x="209" y="232"/>
                  <a:pt x="209" y="232"/>
                </a:cubicBezTo>
                <a:cubicBezTo>
                  <a:pt x="226" y="232"/>
                  <a:pt x="226" y="232"/>
                  <a:pt x="226" y="232"/>
                </a:cubicBezTo>
                <a:cubicBezTo>
                  <a:pt x="226" y="249"/>
                  <a:pt x="226" y="249"/>
                  <a:pt x="226" y="249"/>
                </a:cubicBezTo>
                <a:cubicBezTo>
                  <a:pt x="226" y="257"/>
                  <a:pt x="220" y="262"/>
                  <a:pt x="213" y="262"/>
                </a:cubicBezTo>
                <a:cubicBezTo>
                  <a:pt x="209" y="262"/>
                  <a:pt x="209" y="262"/>
                  <a:pt x="209" y="262"/>
                </a:cubicBezTo>
                <a:close/>
                <a:moveTo>
                  <a:pt x="209" y="44"/>
                </a:moveTo>
                <a:cubicBezTo>
                  <a:pt x="209" y="15"/>
                  <a:pt x="209" y="15"/>
                  <a:pt x="209" y="15"/>
                </a:cubicBezTo>
                <a:cubicBezTo>
                  <a:pt x="225" y="23"/>
                  <a:pt x="235" y="33"/>
                  <a:pt x="235" y="44"/>
                </a:cubicBezTo>
                <a:lnTo>
                  <a:pt x="209" y="44"/>
                </a:lnTo>
                <a:close/>
                <a:moveTo>
                  <a:pt x="209" y="15"/>
                </a:moveTo>
                <a:cubicBezTo>
                  <a:pt x="209" y="44"/>
                  <a:pt x="209" y="44"/>
                  <a:pt x="209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9" y="37"/>
                  <a:pt x="203" y="33"/>
                  <a:pt x="203" y="28"/>
                </a:cubicBezTo>
                <a:cubicBezTo>
                  <a:pt x="203" y="24"/>
                  <a:pt x="199" y="20"/>
                  <a:pt x="195" y="20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200" y="11"/>
                  <a:pt x="205" y="13"/>
                  <a:pt x="209" y="15"/>
                </a:cubicBezTo>
                <a:close/>
                <a:moveTo>
                  <a:pt x="209" y="50"/>
                </a:moveTo>
                <a:cubicBezTo>
                  <a:pt x="209" y="162"/>
                  <a:pt x="209" y="162"/>
                  <a:pt x="209" y="162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03" y="162"/>
                  <a:pt x="198" y="166"/>
                  <a:pt x="195" y="171"/>
                </a:cubicBezTo>
                <a:cubicBezTo>
                  <a:pt x="195" y="120"/>
                  <a:pt x="195" y="120"/>
                  <a:pt x="195" y="120"/>
                </a:cubicBezTo>
                <a:cubicBezTo>
                  <a:pt x="201" y="120"/>
                  <a:pt x="201" y="120"/>
                  <a:pt x="201" y="120"/>
                </a:cubicBezTo>
                <a:cubicBezTo>
                  <a:pt x="201" y="70"/>
                  <a:pt x="201" y="70"/>
                  <a:pt x="201" y="70"/>
                </a:cubicBezTo>
                <a:cubicBezTo>
                  <a:pt x="195" y="70"/>
                  <a:pt x="195" y="70"/>
                  <a:pt x="195" y="70"/>
                </a:cubicBezTo>
                <a:cubicBezTo>
                  <a:pt x="195" y="50"/>
                  <a:pt x="195" y="50"/>
                  <a:pt x="195" y="50"/>
                </a:cubicBezTo>
                <a:cubicBezTo>
                  <a:pt x="209" y="50"/>
                  <a:pt x="209" y="50"/>
                  <a:pt x="209" y="50"/>
                </a:cubicBezTo>
                <a:close/>
                <a:moveTo>
                  <a:pt x="209" y="197"/>
                </a:moveTo>
                <a:cubicBezTo>
                  <a:pt x="209" y="220"/>
                  <a:pt x="209" y="220"/>
                  <a:pt x="209" y="220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95" y="188"/>
                  <a:pt x="195" y="188"/>
                  <a:pt x="195" y="188"/>
                </a:cubicBezTo>
                <a:cubicBezTo>
                  <a:pt x="198" y="193"/>
                  <a:pt x="203" y="197"/>
                  <a:pt x="209" y="197"/>
                </a:cubicBezTo>
                <a:cubicBezTo>
                  <a:pt x="209" y="197"/>
                  <a:pt x="209" y="197"/>
                  <a:pt x="209" y="197"/>
                </a:cubicBezTo>
                <a:close/>
                <a:moveTo>
                  <a:pt x="209" y="232"/>
                </a:moveTo>
                <a:cubicBezTo>
                  <a:pt x="209" y="262"/>
                  <a:pt x="209" y="262"/>
                  <a:pt x="209" y="262"/>
                </a:cubicBezTo>
                <a:cubicBezTo>
                  <a:pt x="206" y="262"/>
                  <a:pt x="206" y="262"/>
                  <a:pt x="206" y="262"/>
                </a:cubicBezTo>
                <a:cubicBezTo>
                  <a:pt x="201" y="262"/>
                  <a:pt x="197" y="260"/>
                  <a:pt x="195" y="257"/>
                </a:cubicBezTo>
                <a:cubicBezTo>
                  <a:pt x="195" y="232"/>
                  <a:pt x="195" y="232"/>
                  <a:pt x="195" y="232"/>
                </a:cubicBezTo>
                <a:lnTo>
                  <a:pt x="209" y="232"/>
                </a:lnTo>
                <a:close/>
                <a:moveTo>
                  <a:pt x="171" y="20"/>
                </a:moveTo>
                <a:cubicBezTo>
                  <a:pt x="175" y="20"/>
                  <a:pt x="179" y="24"/>
                  <a:pt x="179" y="28"/>
                </a:cubicBezTo>
                <a:cubicBezTo>
                  <a:pt x="179" y="33"/>
                  <a:pt x="175" y="37"/>
                  <a:pt x="171" y="37"/>
                </a:cubicBezTo>
                <a:cubicBezTo>
                  <a:pt x="170" y="37"/>
                  <a:pt x="169" y="37"/>
                  <a:pt x="168" y="36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0" y="37"/>
                  <a:pt x="186" y="33"/>
                  <a:pt x="186" y="28"/>
                </a:cubicBezTo>
                <a:cubicBezTo>
                  <a:pt x="186" y="24"/>
                  <a:pt x="190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187" y="6"/>
                  <a:pt x="178" y="4"/>
                  <a:pt x="168" y="3"/>
                </a:cubicBezTo>
                <a:cubicBezTo>
                  <a:pt x="168" y="21"/>
                  <a:pt x="168" y="21"/>
                  <a:pt x="168" y="21"/>
                </a:cubicBezTo>
                <a:cubicBezTo>
                  <a:pt x="169" y="20"/>
                  <a:pt x="170" y="20"/>
                  <a:pt x="171" y="20"/>
                </a:cubicBezTo>
                <a:close/>
                <a:moveTo>
                  <a:pt x="195" y="50"/>
                </a:moveTo>
                <a:cubicBezTo>
                  <a:pt x="195" y="70"/>
                  <a:pt x="195" y="70"/>
                  <a:pt x="195" y="70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95" y="50"/>
                  <a:pt x="195" y="50"/>
                  <a:pt x="195" y="50"/>
                </a:cubicBezTo>
                <a:close/>
                <a:moveTo>
                  <a:pt x="195" y="120"/>
                </a:moveTo>
                <a:cubicBezTo>
                  <a:pt x="195" y="171"/>
                  <a:pt x="195" y="171"/>
                  <a:pt x="195" y="171"/>
                </a:cubicBezTo>
                <a:cubicBezTo>
                  <a:pt x="193" y="173"/>
                  <a:pt x="192" y="176"/>
                  <a:pt x="192" y="180"/>
                </a:cubicBezTo>
                <a:cubicBezTo>
                  <a:pt x="192" y="183"/>
                  <a:pt x="193" y="186"/>
                  <a:pt x="195" y="188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95" y="120"/>
                  <a:pt x="195" y="120"/>
                  <a:pt x="195" y="120"/>
                </a:cubicBezTo>
                <a:close/>
                <a:moveTo>
                  <a:pt x="195" y="232"/>
                </a:moveTo>
                <a:cubicBezTo>
                  <a:pt x="195" y="257"/>
                  <a:pt x="195" y="257"/>
                  <a:pt x="195" y="257"/>
                </a:cubicBezTo>
                <a:cubicBezTo>
                  <a:pt x="193" y="254"/>
                  <a:pt x="192" y="252"/>
                  <a:pt x="192" y="249"/>
                </a:cubicBezTo>
                <a:cubicBezTo>
                  <a:pt x="192" y="232"/>
                  <a:pt x="192" y="232"/>
                  <a:pt x="192" y="232"/>
                </a:cubicBezTo>
                <a:lnTo>
                  <a:pt x="195" y="232"/>
                </a:lnTo>
                <a:close/>
                <a:moveTo>
                  <a:pt x="168" y="36"/>
                </a:moveTo>
                <a:cubicBezTo>
                  <a:pt x="165" y="35"/>
                  <a:pt x="162" y="32"/>
                  <a:pt x="162" y="28"/>
                </a:cubicBezTo>
                <a:cubicBezTo>
                  <a:pt x="162" y="25"/>
                  <a:pt x="165" y="22"/>
                  <a:pt x="168" y="21"/>
                </a:cubicBezTo>
                <a:cubicBezTo>
                  <a:pt x="168" y="3"/>
                  <a:pt x="168" y="3"/>
                  <a:pt x="168" y="3"/>
                </a:cubicBezTo>
                <a:cubicBezTo>
                  <a:pt x="157" y="1"/>
                  <a:pt x="144" y="0"/>
                  <a:pt x="131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36"/>
                  <a:pt x="168" y="36"/>
                  <a:pt x="168" y="36"/>
                </a:cubicBezTo>
                <a:close/>
                <a:moveTo>
                  <a:pt x="168" y="50"/>
                </a:moveTo>
                <a:cubicBezTo>
                  <a:pt x="168" y="70"/>
                  <a:pt x="168" y="70"/>
                  <a:pt x="168" y="70"/>
                </a:cubicBezTo>
                <a:cubicBezTo>
                  <a:pt x="135" y="70"/>
                  <a:pt x="135" y="70"/>
                  <a:pt x="135" y="70"/>
                </a:cubicBezTo>
                <a:cubicBezTo>
                  <a:pt x="135" y="120"/>
                  <a:pt x="135" y="120"/>
                  <a:pt x="135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30" y="220"/>
                  <a:pt x="130" y="220"/>
                  <a:pt x="130" y="220"/>
                </a:cubicBezTo>
                <a:cubicBezTo>
                  <a:pt x="130" y="198"/>
                  <a:pt x="130" y="198"/>
                  <a:pt x="130" y="198"/>
                </a:cubicBezTo>
                <a:cubicBezTo>
                  <a:pt x="167" y="198"/>
                  <a:pt x="167" y="198"/>
                  <a:pt x="167" y="198"/>
                </a:cubicBezTo>
                <a:cubicBezTo>
                  <a:pt x="167" y="187"/>
                  <a:pt x="167" y="187"/>
                  <a:pt x="167" y="187"/>
                </a:cubicBezTo>
                <a:cubicBezTo>
                  <a:pt x="130" y="187"/>
                  <a:pt x="130" y="187"/>
                  <a:pt x="130" y="187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67" y="179"/>
                  <a:pt x="167" y="179"/>
                  <a:pt x="167" y="179"/>
                </a:cubicBezTo>
                <a:cubicBezTo>
                  <a:pt x="167" y="167"/>
                  <a:pt x="167" y="167"/>
                  <a:pt x="167" y="167"/>
                </a:cubicBezTo>
                <a:cubicBezTo>
                  <a:pt x="130" y="167"/>
                  <a:pt x="130" y="167"/>
                  <a:pt x="130" y="167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67" y="159"/>
                  <a:pt x="167" y="159"/>
                  <a:pt x="167" y="159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30" y="50"/>
                  <a:pt x="130" y="50"/>
                  <a:pt x="130" y="50"/>
                </a:cubicBezTo>
                <a:lnTo>
                  <a:pt x="168" y="50"/>
                </a:lnTo>
                <a:close/>
                <a:moveTo>
                  <a:pt x="130" y="0"/>
                </a:moveTo>
                <a:cubicBezTo>
                  <a:pt x="130" y="44"/>
                  <a:pt x="130" y="44"/>
                  <a:pt x="130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3" y="36"/>
                  <a:pt x="93" y="36"/>
                  <a:pt x="93" y="36"/>
                </a:cubicBezTo>
                <a:cubicBezTo>
                  <a:pt x="96" y="35"/>
                  <a:pt x="99" y="32"/>
                  <a:pt x="99" y="28"/>
                </a:cubicBezTo>
                <a:cubicBezTo>
                  <a:pt x="99" y="25"/>
                  <a:pt x="96" y="22"/>
                  <a:pt x="93" y="21"/>
                </a:cubicBezTo>
                <a:cubicBezTo>
                  <a:pt x="93" y="3"/>
                  <a:pt x="93" y="3"/>
                  <a:pt x="93" y="3"/>
                </a:cubicBezTo>
                <a:cubicBezTo>
                  <a:pt x="104" y="1"/>
                  <a:pt x="117" y="0"/>
                  <a:pt x="130" y="0"/>
                </a:cubicBezTo>
                <a:close/>
                <a:moveTo>
                  <a:pt x="130" y="50"/>
                </a:moveTo>
                <a:cubicBezTo>
                  <a:pt x="130" y="147"/>
                  <a:pt x="130" y="147"/>
                  <a:pt x="130" y="147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126" y="120"/>
                  <a:pt x="126" y="120"/>
                  <a:pt x="126" y="120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50"/>
                  <a:pt x="93" y="50"/>
                  <a:pt x="93" y="50"/>
                </a:cubicBezTo>
                <a:cubicBezTo>
                  <a:pt x="130" y="50"/>
                  <a:pt x="130" y="50"/>
                  <a:pt x="130" y="50"/>
                </a:cubicBezTo>
                <a:close/>
                <a:moveTo>
                  <a:pt x="130" y="159"/>
                </a:moveTo>
                <a:cubicBezTo>
                  <a:pt x="130" y="167"/>
                  <a:pt x="130" y="167"/>
                  <a:pt x="130" y="167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130" y="159"/>
                  <a:pt x="130" y="159"/>
                  <a:pt x="130" y="159"/>
                </a:cubicBezTo>
                <a:close/>
                <a:moveTo>
                  <a:pt x="130" y="179"/>
                </a:moveTo>
                <a:cubicBezTo>
                  <a:pt x="130" y="187"/>
                  <a:pt x="130" y="187"/>
                  <a:pt x="130" y="187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130" y="179"/>
                  <a:pt x="130" y="179"/>
                  <a:pt x="130" y="179"/>
                </a:cubicBezTo>
                <a:close/>
                <a:moveTo>
                  <a:pt x="130" y="198"/>
                </a:moveTo>
                <a:cubicBezTo>
                  <a:pt x="130" y="220"/>
                  <a:pt x="130" y="220"/>
                  <a:pt x="130" y="220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93" y="198"/>
                  <a:pt x="93" y="198"/>
                  <a:pt x="93" y="198"/>
                </a:cubicBezTo>
                <a:lnTo>
                  <a:pt x="130" y="198"/>
                </a:lnTo>
                <a:close/>
                <a:moveTo>
                  <a:pt x="93" y="3"/>
                </a:moveTo>
                <a:cubicBezTo>
                  <a:pt x="93" y="21"/>
                  <a:pt x="93" y="21"/>
                  <a:pt x="93" y="21"/>
                </a:cubicBezTo>
                <a:cubicBezTo>
                  <a:pt x="92" y="20"/>
                  <a:pt x="92" y="20"/>
                  <a:pt x="91" y="20"/>
                </a:cubicBezTo>
                <a:cubicBezTo>
                  <a:pt x="86" y="20"/>
                  <a:pt x="83" y="24"/>
                  <a:pt x="83" y="28"/>
                </a:cubicBezTo>
                <a:cubicBezTo>
                  <a:pt x="83" y="33"/>
                  <a:pt x="86" y="37"/>
                  <a:pt x="91" y="37"/>
                </a:cubicBezTo>
                <a:cubicBezTo>
                  <a:pt x="92" y="37"/>
                  <a:pt x="92" y="37"/>
                  <a:pt x="93" y="36"/>
                </a:cubicBezTo>
                <a:cubicBezTo>
                  <a:pt x="93" y="44"/>
                  <a:pt x="93" y="44"/>
                  <a:pt x="93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67" y="37"/>
                  <a:pt x="67" y="37"/>
                  <a:pt x="67" y="37"/>
                </a:cubicBezTo>
                <a:cubicBezTo>
                  <a:pt x="71" y="37"/>
                  <a:pt x="75" y="33"/>
                  <a:pt x="75" y="28"/>
                </a:cubicBezTo>
                <a:cubicBezTo>
                  <a:pt x="75" y="24"/>
                  <a:pt x="71" y="20"/>
                  <a:pt x="67" y="20"/>
                </a:cubicBezTo>
                <a:cubicBezTo>
                  <a:pt x="67" y="9"/>
                  <a:pt x="67" y="9"/>
                  <a:pt x="67" y="9"/>
                </a:cubicBezTo>
                <a:cubicBezTo>
                  <a:pt x="75" y="6"/>
                  <a:pt x="84" y="4"/>
                  <a:pt x="93" y="3"/>
                </a:cubicBezTo>
                <a:close/>
                <a:moveTo>
                  <a:pt x="93" y="50"/>
                </a:moveTo>
                <a:cubicBezTo>
                  <a:pt x="93" y="70"/>
                  <a:pt x="93" y="70"/>
                  <a:pt x="93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7" y="50"/>
                  <a:pt x="67" y="50"/>
                  <a:pt x="67" y="50"/>
                </a:cubicBezTo>
                <a:cubicBezTo>
                  <a:pt x="93" y="50"/>
                  <a:pt x="93" y="50"/>
                  <a:pt x="93" y="50"/>
                </a:cubicBezTo>
                <a:close/>
                <a:moveTo>
                  <a:pt x="93" y="120"/>
                </a:moveTo>
                <a:cubicBezTo>
                  <a:pt x="93" y="147"/>
                  <a:pt x="93" y="147"/>
                  <a:pt x="93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59"/>
                  <a:pt x="92" y="159"/>
                  <a:pt x="92" y="159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79"/>
                  <a:pt x="92" y="179"/>
                  <a:pt x="92" y="179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2" y="187"/>
                  <a:pt x="92" y="187"/>
                  <a:pt x="92" y="187"/>
                </a:cubicBezTo>
                <a:cubicBezTo>
                  <a:pt x="92" y="198"/>
                  <a:pt x="92" y="198"/>
                  <a:pt x="92" y="198"/>
                </a:cubicBezTo>
                <a:cubicBezTo>
                  <a:pt x="93" y="198"/>
                  <a:pt x="93" y="198"/>
                  <a:pt x="93" y="198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67" y="220"/>
                  <a:pt x="67" y="220"/>
                  <a:pt x="67" y="220"/>
                </a:cubicBezTo>
                <a:cubicBezTo>
                  <a:pt x="67" y="188"/>
                  <a:pt x="67" y="188"/>
                  <a:pt x="67" y="188"/>
                </a:cubicBezTo>
                <a:cubicBezTo>
                  <a:pt x="68" y="186"/>
                  <a:pt x="69" y="183"/>
                  <a:pt x="69" y="180"/>
                </a:cubicBezTo>
                <a:cubicBezTo>
                  <a:pt x="69" y="176"/>
                  <a:pt x="68" y="173"/>
                  <a:pt x="67" y="171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93" y="120"/>
                  <a:pt x="93" y="120"/>
                  <a:pt x="93" y="120"/>
                </a:cubicBezTo>
                <a:close/>
                <a:moveTo>
                  <a:pt x="67" y="257"/>
                </a:moveTo>
                <a:cubicBezTo>
                  <a:pt x="67" y="232"/>
                  <a:pt x="67" y="232"/>
                  <a:pt x="67" y="232"/>
                </a:cubicBezTo>
                <a:cubicBezTo>
                  <a:pt x="69" y="232"/>
                  <a:pt x="69" y="232"/>
                  <a:pt x="69" y="232"/>
                </a:cubicBezTo>
                <a:cubicBezTo>
                  <a:pt x="69" y="249"/>
                  <a:pt x="69" y="249"/>
                  <a:pt x="69" y="249"/>
                </a:cubicBezTo>
                <a:cubicBezTo>
                  <a:pt x="69" y="252"/>
                  <a:pt x="68" y="254"/>
                  <a:pt x="67" y="257"/>
                </a:cubicBezTo>
                <a:close/>
                <a:moveTo>
                  <a:pt x="67" y="9"/>
                </a:moveTo>
                <a:cubicBezTo>
                  <a:pt x="67" y="20"/>
                  <a:pt x="67" y="20"/>
                  <a:pt x="67" y="20"/>
                </a:cubicBezTo>
                <a:cubicBezTo>
                  <a:pt x="62" y="20"/>
                  <a:pt x="58" y="24"/>
                  <a:pt x="58" y="28"/>
                </a:cubicBezTo>
                <a:cubicBezTo>
                  <a:pt x="58" y="33"/>
                  <a:pt x="62" y="37"/>
                  <a:pt x="67" y="37"/>
                </a:cubicBezTo>
                <a:cubicBezTo>
                  <a:pt x="67" y="44"/>
                  <a:pt x="67" y="44"/>
                  <a:pt x="67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15"/>
                  <a:pt x="52" y="15"/>
                  <a:pt x="52" y="15"/>
                </a:cubicBezTo>
                <a:cubicBezTo>
                  <a:pt x="56" y="13"/>
                  <a:pt x="61" y="11"/>
                  <a:pt x="67" y="9"/>
                </a:cubicBezTo>
                <a:close/>
                <a:moveTo>
                  <a:pt x="67" y="50"/>
                </a:moveTo>
                <a:cubicBezTo>
                  <a:pt x="67" y="70"/>
                  <a:pt x="67" y="70"/>
                  <a:pt x="67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67" y="171"/>
                  <a:pt x="67" y="171"/>
                  <a:pt x="67" y="171"/>
                </a:cubicBezTo>
                <a:cubicBezTo>
                  <a:pt x="64" y="166"/>
                  <a:pt x="58" y="162"/>
                  <a:pt x="52" y="162"/>
                </a:cubicBezTo>
                <a:cubicBezTo>
                  <a:pt x="52" y="50"/>
                  <a:pt x="52" y="50"/>
                  <a:pt x="52" y="50"/>
                </a:cubicBezTo>
                <a:cubicBezTo>
                  <a:pt x="67" y="50"/>
                  <a:pt x="67" y="50"/>
                  <a:pt x="67" y="50"/>
                </a:cubicBezTo>
                <a:close/>
                <a:moveTo>
                  <a:pt x="67" y="188"/>
                </a:moveTo>
                <a:cubicBezTo>
                  <a:pt x="67" y="220"/>
                  <a:pt x="67" y="220"/>
                  <a:pt x="67" y="220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52" y="197"/>
                  <a:pt x="52" y="197"/>
                  <a:pt x="52" y="197"/>
                </a:cubicBezTo>
                <a:cubicBezTo>
                  <a:pt x="58" y="197"/>
                  <a:pt x="64" y="193"/>
                  <a:pt x="67" y="188"/>
                </a:cubicBezTo>
                <a:close/>
                <a:moveTo>
                  <a:pt x="67" y="232"/>
                </a:moveTo>
                <a:cubicBezTo>
                  <a:pt x="67" y="257"/>
                  <a:pt x="67" y="257"/>
                  <a:pt x="67" y="257"/>
                </a:cubicBezTo>
                <a:cubicBezTo>
                  <a:pt x="64" y="260"/>
                  <a:pt x="60" y="262"/>
                  <a:pt x="56" y="262"/>
                </a:cubicBezTo>
                <a:cubicBezTo>
                  <a:pt x="52" y="262"/>
                  <a:pt x="52" y="262"/>
                  <a:pt x="52" y="262"/>
                </a:cubicBezTo>
                <a:cubicBezTo>
                  <a:pt x="52" y="232"/>
                  <a:pt x="52" y="232"/>
                  <a:pt x="52" y="232"/>
                </a:cubicBezTo>
                <a:lnTo>
                  <a:pt x="67" y="232"/>
                </a:lnTo>
                <a:close/>
                <a:moveTo>
                  <a:pt x="52" y="15"/>
                </a:moveTo>
                <a:cubicBezTo>
                  <a:pt x="52" y="44"/>
                  <a:pt x="52" y="44"/>
                  <a:pt x="52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33"/>
                  <a:pt x="36" y="23"/>
                  <a:pt x="52" y="15"/>
                </a:cubicBezTo>
                <a:close/>
                <a:moveTo>
                  <a:pt x="52" y="50"/>
                </a:moveTo>
                <a:cubicBezTo>
                  <a:pt x="52" y="162"/>
                  <a:pt x="52" y="162"/>
                  <a:pt x="52" y="162"/>
                </a:cubicBezTo>
                <a:cubicBezTo>
                  <a:pt x="42" y="162"/>
                  <a:pt x="35" y="170"/>
                  <a:pt x="35" y="180"/>
                </a:cubicBezTo>
                <a:cubicBezTo>
                  <a:pt x="35" y="189"/>
                  <a:pt x="42" y="197"/>
                  <a:pt x="52" y="197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12" y="220"/>
                  <a:pt x="12" y="220"/>
                  <a:pt x="12" y="220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15" y="150"/>
                  <a:pt x="21" y="146"/>
                  <a:pt x="27" y="146"/>
                </a:cubicBezTo>
                <a:cubicBezTo>
                  <a:pt x="27" y="50"/>
                  <a:pt x="27" y="50"/>
                  <a:pt x="27" y="50"/>
                </a:cubicBezTo>
                <a:cubicBezTo>
                  <a:pt x="52" y="50"/>
                  <a:pt x="52" y="50"/>
                  <a:pt x="52" y="50"/>
                </a:cubicBezTo>
                <a:close/>
                <a:moveTo>
                  <a:pt x="52" y="232"/>
                </a:moveTo>
                <a:cubicBezTo>
                  <a:pt x="52" y="262"/>
                  <a:pt x="52" y="262"/>
                  <a:pt x="52" y="262"/>
                </a:cubicBezTo>
                <a:cubicBezTo>
                  <a:pt x="48" y="262"/>
                  <a:pt x="48" y="262"/>
                  <a:pt x="48" y="262"/>
                </a:cubicBezTo>
                <a:cubicBezTo>
                  <a:pt x="41" y="262"/>
                  <a:pt x="35" y="257"/>
                  <a:pt x="35" y="249"/>
                </a:cubicBezTo>
                <a:cubicBezTo>
                  <a:pt x="35" y="232"/>
                  <a:pt x="35" y="232"/>
                  <a:pt x="35" y="232"/>
                </a:cubicBezTo>
                <a:cubicBezTo>
                  <a:pt x="52" y="232"/>
                  <a:pt x="52" y="232"/>
                  <a:pt x="52" y="232"/>
                </a:cubicBezTo>
                <a:close/>
                <a:moveTo>
                  <a:pt x="12" y="114"/>
                </a:moveTo>
                <a:cubicBezTo>
                  <a:pt x="14" y="114"/>
                  <a:pt x="15" y="112"/>
                  <a:pt x="15" y="110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4"/>
                  <a:pt x="14" y="71"/>
                  <a:pt x="12" y="70"/>
                </a:cubicBezTo>
                <a:lnTo>
                  <a:pt x="12" y="114"/>
                </a:lnTo>
                <a:close/>
                <a:moveTo>
                  <a:pt x="12" y="70"/>
                </a:moveTo>
                <a:cubicBezTo>
                  <a:pt x="12" y="114"/>
                  <a:pt x="12" y="114"/>
                  <a:pt x="12" y="114"/>
                </a:cubicBezTo>
                <a:cubicBezTo>
                  <a:pt x="12" y="114"/>
                  <a:pt x="11" y="114"/>
                  <a:pt x="11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2" y="110"/>
                  <a:pt x="0" y="107"/>
                  <a:pt x="0" y="10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7"/>
                  <a:pt x="2" y="66"/>
                  <a:pt x="4" y="67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70"/>
                  <a:pt x="12" y="70"/>
                  <a:pt x="12" y="70"/>
                </a:cubicBezTo>
                <a:close/>
                <a:moveTo>
                  <a:pt x="12" y="154"/>
                </a:moveTo>
                <a:cubicBezTo>
                  <a:pt x="12" y="220"/>
                  <a:pt x="12" y="220"/>
                  <a:pt x="12" y="220"/>
                </a:cubicBezTo>
                <a:cubicBezTo>
                  <a:pt x="9" y="220"/>
                  <a:pt x="9" y="220"/>
                  <a:pt x="9" y="220"/>
                </a:cubicBezTo>
                <a:cubicBezTo>
                  <a:pt x="9" y="164"/>
                  <a:pt x="9" y="164"/>
                  <a:pt x="9" y="164"/>
                </a:cubicBezTo>
                <a:cubicBezTo>
                  <a:pt x="9" y="160"/>
                  <a:pt x="10" y="157"/>
                  <a:pt x="12" y="15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2" name="Freeform 76"/>
          <p:cNvSpPr>
            <a:spLocks noEditPoints="1"/>
          </p:cNvSpPr>
          <p:nvPr/>
        </p:nvSpPr>
        <p:spPr bwMode="auto">
          <a:xfrm>
            <a:off x="2739062" y="3209611"/>
            <a:ext cx="642789" cy="487250"/>
          </a:xfrm>
          <a:custGeom>
            <a:avLst/>
            <a:gdLst>
              <a:gd name="T0" fmla="*/ 271 w 295"/>
              <a:gd name="T1" fmla="*/ 0 h 224"/>
              <a:gd name="T2" fmla="*/ 277 w 295"/>
              <a:gd name="T3" fmla="*/ 35 h 224"/>
              <a:gd name="T4" fmla="*/ 224 w 295"/>
              <a:gd name="T5" fmla="*/ 224 h 224"/>
              <a:gd name="T6" fmla="*/ 248 w 295"/>
              <a:gd name="T7" fmla="*/ 188 h 224"/>
              <a:gd name="T8" fmla="*/ 249 w 295"/>
              <a:gd name="T9" fmla="*/ 29 h 224"/>
              <a:gd name="T10" fmla="*/ 224 w 295"/>
              <a:gd name="T11" fmla="*/ 194 h 224"/>
              <a:gd name="T12" fmla="*/ 224 w 295"/>
              <a:gd name="T13" fmla="*/ 16 h 224"/>
              <a:gd name="T14" fmla="*/ 224 w 295"/>
              <a:gd name="T15" fmla="*/ 208 h 224"/>
              <a:gd name="T16" fmla="*/ 224 w 295"/>
              <a:gd name="T17" fmla="*/ 179 h 224"/>
              <a:gd name="T18" fmla="*/ 224 w 295"/>
              <a:gd name="T19" fmla="*/ 194 h 224"/>
              <a:gd name="T20" fmla="*/ 201 w 295"/>
              <a:gd name="T21" fmla="*/ 128 h 224"/>
              <a:gd name="T22" fmla="*/ 203 w 295"/>
              <a:gd name="T23" fmla="*/ 98 h 224"/>
              <a:gd name="T24" fmla="*/ 195 w 295"/>
              <a:gd name="T25" fmla="*/ 67 h 224"/>
              <a:gd name="T26" fmla="*/ 187 w 295"/>
              <a:gd name="T27" fmla="*/ 128 h 224"/>
              <a:gd name="T28" fmla="*/ 187 w 295"/>
              <a:gd name="T29" fmla="*/ 100 h 224"/>
              <a:gd name="T30" fmla="*/ 190 w 295"/>
              <a:gd name="T31" fmla="*/ 75 h 224"/>
              <a:gd name="T32" fmla="*/ 187 w 295"/>
              <a:gd name="T33" fmla="*/ 0 h 224"/>
              <a:gd name="T34" fmla="*/ 187 w 295"/>
              <a:gd name="T35" fmla="*/ 0 h 224"/>
              <a:gd name="T36" fmla="*/ 147 w 295"/>
              <a:gd name="T37" fmla="*/ 208 h 224"/>
              <a:gd name="T38" fmla="*/ 182 w 295"/>
              <a:gd name="T39" fmla="*/ 67 h 224"/>
              <a:gd name="T40" fmla="*/ 168 w 295"/>
              <a:gd name="T41" fmla="*/ 109 h 224"/>
              <a:gd name="T42" fmla="*/ 187 w 295"/>
              <a:gd name="T43" fmla="*/ 194 h 224"/>
              <a:gd name="T44" fmla="*/ 148 w 295"/>
              <a:gd name="T45" fmla="*/ 125 h 224"/>
              <a:gd name="T46" fmla="*/ 147 w 295"/>
              <a:gd name="T47" fmla="*/ 106 h 224"/>
              <a:gd name="T48" fmla="*/ 184 w 295"/>
              <a:gd name="T49" fmla="*/ 70 h 224"/>
              <a:gd name="T50" fmla="*/ 187 w 295"/>
              <a:gd name="T51" fmla="*/ 91 h 224"/>
              <a:gd name="T52" fmla="*/ 179 w 295"/>
              <a:gd name="T53" fmla="*/ 116 h 224"/>
              <a:gd name="T54" fmla="*/ 187 w 295"/>
              <a:gd name="T55" fmla="*/ 100 h 224"/>
              <a:gd name="T56" fmla="*/ 147 w 295"/>
              <a:gd name="T57" fmla="*/ 16 h 224"/>
              <a:gd name="T58" fmla="*/ 147 w 295"/>
              <a:gd name="T59" fmla="*/ 208 h 224"/>
              <a:gd name="T60" fmla="*/ 147 w 295"/>
              <a:gd name="T61" fmla="*/ 106 h 224"/>
              <a:gd name="T62" fmla="*/ 127 w 295"/>
              <a:gd name="T63" fmla="*/ 121 h 224"/>
              <a:gd name="T64" fmla="*/ 147 w 295"/>
              <a:gd name="T65" fmla="*/ 137 h 224"/>
              <a:gd name="T66" fmla="*/ 102 w 295"/>
              <a:gd name="T67" fmla="*/ 156 h 224"/>
              <a:gd name="T68" fmla="*/ 109 w 295"/>
              <a:gd name="T69" fmla="*/ 113 h 224"/>
              <a:gd name="T70" fmla="*/ 100 w 295"/>
              <a:gd name="T71" fmla="*/ 93 h 224"/>
              <a:gd name="T72" fmla="*/ 111 w 295"/>
              <a:gd name="T73" fmla="*/ 97 h 224"/>
              <a:gd name="T74" fmla="*/ 99 w 295"/>
              <a:gd name="T75" fmla="*/ 88 h 224"/>
              <a:gd name="T76" fmla="*/ 101 w 295"/>
              <a:gd name="T77" fmla="*/ 150 h 224"/>
              <a:gd name="T78" fmla="*/ 99 w 295"/>
              <a:gd name="T79" fmla="*/ 123 h 224"/>
              <a:gd name="T80" fmla="*/ 0 w 295"/>
              <a:gd name="T81" fmla="*/ 23 h 224"/>
              <a:gd name="T82" fmla="*/ 99 w 295"/>
              <a:gd name="T83" fmla="*/ 208 h 224"/>
              <a:gd name="T84" fmla="*/ 17 w 295"/>
              <a:gd name="T85" fmla="*/ 35 h 224"/>
              <a:gd name="T86" fmla="*/ 99 w 295"/>
              <a:gd name="T87" fmla="*/ 29 h 224"/>
              <a:gd name="T88" fmla="*/ 79 w 295"/>
              <a:gd name="T89" fmla="*/ 129 h 224"/>
              <a:gd name="T90" fmla="*/ 99 w 295"/>
              <a:gd name="T91" fmla="*/ 157 h 224"/>
              <a:gd name="T92" fmla="*/ 30 w 295"/>
              <a:gd name="T93" fmla="*/ 45 h 224"/>
              <a:gd name="T94" fmla="*/ 99 w 295"/>
              <a:gd name="T95" fmla="*/ 115 h 224"/>
              <a:gd name="T96" fmla="*/ 99 w 295"/>
              <a:gd name="T97" fmla="*/ 123 h 224"/>
              <a:gd name="T98" fmla="*/ 91 w 295"/>
              <a:gd name="T99" fmla="*/ 133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95" h="224">
                <a:moveTo>
                  <a:pt x="271" y="224"/>
                </a:moveTo>
                <a:cubicBezTo>
                  <a:pt x="284" y="224"/>
                  <a:pt x="295" y="213"/>
                  <a:pt x="295" y="200"/>
                </a:cubicBezTo>
                <a:cubicBezTo>
                  <a:pt x="295" y="23"/>
                  <a:pt x="295" y="23"/>
                  <a:pt x="295" y="23"/>
                </a:cubicBezTo>
                <a:cubicBezTo>
                  <a:pt x="295" y="10"/>
                  <a:pt x="284" y="0"/>
                  <a:pt x="271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58" y="16"/>
                  <a:pt x="258" y="16"/>
                  <a:pt x="258" y="16"/>
                </a:cubicBezTo>
                <a:cubicBezTo>
                  <a:pt x="268" y="16"/>
                  <a:pt x="277" y="24"/>
                  <a:pt x="277" y="35"/>
                </a:cubicBezTo>
                <a:cubicBezTo>
                  <a:pt x="277" y="189"/>
                  <a:pt x="277" y="189"/>
                  <a:pt x="277" y="189"/>
                </a:cubicBezTo>
                <a:cubicBezTo>
                  <a:pt x="277" y="199"/>
                  <a:pt x="268" y="208"/>
                  <a:pt x="258" y="208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224" y="224"/>
                  <a:pt x="224" y="224"/>
                  <a:pt x="224" y="224"/>
                </a:cubicBezTo>
                <a:cubicBezTo>
                  <a:pt x="271" y="224"/>
                  <a:pt x="271" y="224"/>
                  <a:pt x="271" y="224"/>
                </a:cubicBezTo>
                <a:close/>
                <a:moveTo>
                  <a:pt x="224" y="194"/>
                </a:moveTo>
                <a:cubicBezTo>
                  <a:pt x="224" y="188"/>
                  <a:pt x="224" y="188"/>
                  <a:pt x="224" y="188"/>
                </a:cubicBezTo>
                <a:cubicBezTo>
                  <a:pt x="248" y="188"/>
                  <a:pt x="248" y="188"/>
                  <a:pt x="248" y="188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24" y="179"/>
                  <a:pt x="224" y="179"/>
                  <a:pt x="224" y="179"/>
                </a:cubicBezTo>
                <a:cubicBezTo>
                  <a:pt x="224" y="29"/>
                  <a:pt x="224" y="29"/>
                  <a:pt x="224" y="29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7" y="29"/>
                  <a:pt x="264" y="36"/>
                  <a:pt x="264" y="45"/>
                </a:cubicBezTo>
                <a:cubicBezTo>
                  <a:pt x="264" y="179"/>
                  <a:pt x="264" y="179"/>
                  <a:pt x="264" y="179"/>
                </a:cubicBezTo>
                <a:cubicBezTo>
                  <a:pt x="264" y="187"/>
                  <a:pt x="257" y="194"/>
                  <a:pt x="249" y="194"/>
                </a:cubicBezTo>
                <a:lnTo>
                  <a:pt x="224" y="194"/>
                </a:lnTo>
                <a:close/>
                <a:moveTo>
                  <a:pt x="224" y="0"/>
                </a:moveTo>
                <a:cubicBezTo>
                  <a:pt x="187" y="0"/>
                  <a:pt x="187" y="0"/>
                  <a:pt x="187" y="0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24" y="0"/>
                  <a:pt x="224" y="0"/>
                  <a:pt x="224" y="0"/>
                </a:cubicBezTo>
                <a:close/>
                <a:moveTo>
                  <a:pt x="187" y="224"/>
                </a:moveTo>
                <a:cubicBezTo>
                  <a:pt x="224" y="224"/>
                  <a:pt x="224" y="224"/>
                  <a:pt x="224" y="224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87" y="224"/>
                  <a:pt x="187" y="224"/>
                  <a:pt x="187" y="224"/>
                </a:cubicBezTo>
                <a:close/>
                <a:moveTo>
                  <a:pt x="224" y="29"/>
                </a:moveTo>
                <a:cubicBezTo>
                  <a:pt x="224" y="179"/>
                  <a:pt x="224" y="179"/>
                  <a:pt x="224" y="179"/>
                </a:cubicBezTo>
                <a:cubicBezTo>
                  <a:pt x="200" y="179"/>
                  <a:pt x="200" y="179"/>
                  <a:pt x="200" y="179"/>
                </a:cubicBezTo>
                <a:cubicBezTo>
                  <a:pt x="200" y="188"/>
                  <a:pt x="200" y="188"/>
                  <a:pt x="200" y="188"/>
                </a:cubicBezTo>
                <a:cubicBezTo>
                  <a:pt x="224" y="188"/>
                  <a:pt x="224" y="188"/>
                  <a:pt x="224" y="188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87" y="135"/>
                  <a:pt x="187" y="135"/>
                  <a:pt x="187" y="135"/>
                </a:cubicBezTo>
                <a:cubicBezTo>
                  <a:pt x="188" y="135"/>
                  <a:pt x="189" y="134"/>
                  <a:pt x="189" y="134"/>
                </a:cubicBezTo>
                <a:cubicBezTo>
                  <a:pt x="194" y="133"/>
                  <a:pt x="197" y="131"/>
                  <a:pt x="201" y="128"/>
                </a:cubicBezTo>
                <a:cubicBezTo>
                  <a:pt x="204" y="124"/>
                  <a:pt x="206" y="121"/>
                  <a:pt x="207" y="117"/>
                </a:cubicBezTo>
                <a:cubicBezTo>
                  <a:pt x="208" y="115"/>
                  <a:pt x="208" y="113"/>
                  <a:pt x="208" y="111"/>
                </a:cubicBezTo>
                <a:cubicBezTo>
                  <a:pt x="208" y="109"/>
                  <a:pt x="208" y="107"/>
                  <a:pt x="207" y="104"/>
                </a:cubicBezTo>
                <a:cubicBezTo>
                  <a:pt x="207" y="102"/>
                  <a:pt x="205" y="100"/>
                  <a:pt x="203" y="98"/>
                </a:cubicBezTo>
                <a:cubicBezTo>
                  <a:pt x="200" y="96"/>
                  <a:pt x="197" y="94"/>
                  <a:pt x="193" y="94"/>
                </a:cubicBezTo>
                <a:cubicBezTo>
                  <a:pt x="197" y="91"/>
                  <a:pt x="199" y="88"/>
                  <a:pt x="201" y="85"/>
                </a:cubicBezTo>
                <a:cubicBezTo>
                  <a:pt x="202" y="81"/>
                  <a:pt x="202" y="78"/>
                  <a:pt x="201" y="74"/>
                </a:cubicBezTo>
                <a:cubicBezTo>
                  <a:pt x="200" y="71"/>
                  <a:pt x="198" y="69"/>
                  <a:pt x="195" y="67"/>
                </a:cubicBezTo>
                <a:cubicBezTo>
                  <a:pt x="193" y="66"/>
                  <a:pt x="190" y="66"/>
                  <a:pt x="187" y="66"/>
                </a:cubicBezTo>
                <a:cubicBezTo>
                  <a:pt x="187" y="29"/>
                  <a:pt x="187" y="29"/>
                  <a:pt x="187" y="29"/>
                </a:cubicBezTo>
                <a:cubicBezTo>
                  <a:pt x="224" y="29"/>
                  <a:pt x="224" y="29"/>
                  <a:pt x="224" y="29"/>
                </a:cubicBezTo>
                <a:close/>
                <a:moveTo>
                  <a:pt x="187" y="128"/>
                </a:moveTo>
                <a:cubicBezTo>
                  <a:pt x="187" y="128"/>
                  <a:pt x="188" y="128"/>
                  <a:pt x="188" y="128"/>
                </a:cubicBezTo>
                <a:cubicBezTo>
                  <a:pt x="191" y="127"/>
                  <a:pt x="193" y="125"/>
                  <a:pt x="194" y="122"/>
                </a:cubicBezTo>
                <a:cubicBezTo>
                  <a:pt x="195" y="118"/>
                  <a:pt x="195" y="115"/>
                  <a:pt x="194" y="111"/>
                </a:cubicBezTo>
                <a:cubicBezTo>
                  <a:pt x="193" y="106"/>
                  <a:pt x="191" y="103"/>
                  <a:pt x="187" y="100"/>
                </a:cubicBezTo>
                <a:cubicBezTo>
                  <a:pt x="187" y="128"/>
                  <a:pt x="187" y="128"/>
                  <a:pt x="187" y="128"/>
                </a:cubicBezTo>
                <a:close/>
                <a:moveTo>
                  <a:pt x="187" y="91"/>
                </a:moveTo>
                <a:cubicBezTo>
                  <a:pt x="189" y="87"/>
                  <a:pt x="190" y="84"/>
                  <a:pt x="190" y="80"/>
                </a:cubicBezTo>
                <a:cubicBezTo>
                  <a:pt x="190" y="78"/>
                  <a:pt x="190" y="77"/>
                  <a:pt x="190" y="75"/>
                </a:cubicBezTo>
                <a:cubicBezTo>
                  <a:pt x="189" y="74"/>
                  <a:pt x="189" y="72"/>
                  <a:pt x="188" y="71"/>
                </a:cubicBezTo>
                <a:cubicBezTo>
                  <a:pt x="187" y="71"/>
                  <a:pt x="187" y="71"/>
                  <a:pt x="187" y="71"/>
                </a:cubicBezTo>
                <a:lnTo>
                  <a:pt x="187" y="91"/>
                </a:lnTo>
                <a:close/>
                <a:moveTo>
                  <a:pt x="18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187" y="0"/>
                  <a:pt x="187" y="0"/>
                  <a:pt x="187" y="0"/>
                </a:cubicBezTo>
                <a:close/>
                <a:moveTo>
                  <a:pt x="147" y="224"/>
                </a:moveTo>
                <a:cubicBezTo>
                  <a:pt x="187" y="224"/>
                  <a:pt x="187" y="224"/>
                  <a:pt x="187" y="224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7" y="224"/>
                  <a:pt x="147" y="224"/>
                  <a:pt x="147" y="224"/>
                </a:cubicBezTo>
                <a:close/>
                <a:moveTo>
                  <a:pt x="187" y="29"/>
                </a:moveTo>
                <a:cubicBezTo>
                  <a:pt x="187" y="66"/>
                  <a:pt x="187" y="66"/>
                  <a:pt x="187" y="66"/>
                </a:cubicBezTo>
                <a:cubicBezTo>
                  <a:pt x="185" y="66"/>
                  <a:pt x="184" y="66"/>
                  <a:pt x="182" y="67"/>
                </a:cubicBezTo>
                <a:cubicBezTo>
                  <a:pt x="176" y="68"/>
                  <a:pt x="172" y="71"/>
                  <a:pt x="169" y="75"/>
                </a:cubicBezTo>
                <a:cubicBezTo>
                  <a:pt x="167" y="80"/>
                  <a:pt x="166" y="84"/>
                  <a:pt x="167" y="88"/>
                </a:cubicBezTo>
                <a:cubicBezTo>
                  <a:pt x="168" y="93"/>
                  <a:pt x="172" y="97"/>
                  <a:pt x="177" y="98"/>
                </a:cubicBezTo>
                <a:cubicBezTo>
                  <a:pt x="173" y="101"/>
                  <a:pt x="169" y="105"/>
                  <a:pt x="168" y="109"/>
                </a:cubicBezTo>
                <a:cubicBezTo>
                  <a:pt x="166" y="113"/>
                  <a:pt x="165" y="117"/>
                  <a:pt x="167" y="122"/>
                </a:cubicBezTo>
                <a:cubicBezTo>
                  <a:pt x="168" y="126"/>
                  <a:pt x="170" y="130"/>
                  <a:pt x="175" y="133"/>
                </a:cubicBezTo>
                <a:cubicBezTo>
                  <a:pt x="178" y="135"/>
                  <a:pt x="182" y="135"/>
                  <a:pt x="187" y="135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8" y="125"/>
                  <a:pt x="148" y="125"/>
                  <a:pt x="148" y="125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47" y="115"/>
                  <a:pt x="147" y="115"/>
                  <a:pt x="147" y="115"/>
                </a:cubicBezTo>
                <a:cubicBezTo>
                  <a:pt x="147" y="106"/>
                  <a:pt x="147" y="106"/>
                  <a:pt x="147" y="106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87" y="29"/>
                  <a:pt x="187" y="29"/>
                  <a:pt x="187" y="29"/>
                </a:cubicBezTo>
                <a:close/>
                <a:moveTo>
                  <a:pt x="187" y="71"/>
                </a:moveTo>
                <a:cubicBezTo>
                  <a:pt x="186" y="70"/>
                  <a:pt x="185" y="70"/>
                  <a:pt x="184" y="70"/>
                </a:cubicBezTo>
                <a:cubicBezTo>
                  <a:pt x="181" y="71"/>
                  <a:pt x="179" y="73"/>
                  <a:pt x="178" y="76"/>
                </a:cubicBezTo>
                <a:cubicBezTo>
                  <a:pt x="177" y="78"/>
                  <a:pt x="177" y="81"/>
                  <a:pt x="178" y="83"/>
                </a:cubicBezTo>
                <a:cubicBezTo>
                  <a:pt x="179" y="88"/>
                  <a:pt x="181" y="91"/>
                  <a:pt x="185" y="93"/>
                </a:cubicBezTo>
                <a:cubicBezTo>
                  <a:pt x="186" y="92"/>
                  <a:pt x="187" y="91"/>
                  <a:pt x="187" y="91"/>
                </a:cubicBezTo>
                <a:cubicBezTo>
                  <a:pt x="187" y="71"/>
                  <a:pt x="187" y="71"/>
                  <a:pt x="187" y="71"/>
                </a:cubicBezTo>
                <a:close/>
                <a:moveTo>
                  <a:pt x="187" y="100"/>
                </a:moveTo>
                <a:cubicBezTo>
                  <a:pt x="187" y="100"/>
                  <a:pt x="186" y="100"/>
                  <a:pt x="186" y="99"/>
                </a:cubicBezTo>
                <a:cubicBezTo>
                  <a:pt x="181" y="104"/>
                  <a:pt x="179" y="110"/>
                  <a:pt x="179" y="116"/>
                </a:cubicBezTo>
                <a:cubicBezTo>
                  <a:pt x="179" y="118"/>
                  <a:pt x="179" y="120"/>
                  <a:pt x="180" y="121"/>
                </a:cubicBezTo>
                <a:cubicBezTo>
                  <a:pt x="180" y="124"/>
                  <a:pt x="182" y="126"/>
                  <a:pt x="183" y="127"/>
                </a:cubicBezTo>
                <a:cubicBezTo>
                  <a:pt x="184" y="128"/>
                  <a:pt x="186" y="128"/>
                  <a:pt x="187" y="128"/>
                </a:cubicBezTo>
                <a:lnTo>
                  <a:pt x="187" y="100"/>
                </a:lnTo>
                <a:close/>
                <a:moveTo>
                  <a:pt x="147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16"/>
                  <a:pt x="99" y="16"/>
                  <a:pt x="99" y="1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0"/>
                  <a:pt x="147" y="0"/>
                  <a:pt x="147" y="0"/>
                </a:cubicBezTo>
                <a:close/>
                <a:moveTo>
                  <a:pt x="99" y="224"/>
                </a:moveTo>
                <a:cubicBezTo>
                  <a:pt x="147" y="224"/>
                  <a:pt x="147" y="224"/>
                  <a:pt x="147" y="224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24"/>
                  <a:pt x="99" y="224"/>
                  <a:pt x="99" y="224"/>
                </a:cubicBezTo>
                <a:close/>
                <a:moveTo>
                  <a:pt x="147" y="29"/>
                </a:moveTo>
                <a:cubicBezTo>
                  <a:pt x="147" y="106"/>
                  <a:pt x="147" y="106"/>
                  <a:pt x="147" y="106"/>
                </a:cubicBezTo>
                <a:cubicBezTo>
                  <a:pt x="147" y="104"/>
                  <a:pt x="147" y="104"/>
                  <a:pt x="147" y="104"/>
                </a:cubicBezTo>
                <a:cubicBezTo>
                  <a:pt x="137" y="107"/>
                  <a:pt x="137" y="107"/>
                  <a:pt x="137" y="107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27" y="121"/>
                  <a:pt x="127" y="121"/>
                  <a:pt x="127" y="121"/>
                </a:cubicBezTo>
                <a:cubicBezTo>
                  <a:pt x="127" y="131"/>
                  <a:pt x="127" y="131"/>
                  <a:pt x="127" y="131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8" y="139"/>
                  <a:pt x="138" y="139"/>
                  <a:pt x="138" y="139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57"/>
                  <a:pt x="99" y="157"/>
                  <a:pt x="99" y="157"/>
                </a:cubicBezTo>
                <a:cubicBezTo>
                  <a:pt x="100" y="157"/>
                  <a:pt x="101" y="157"/>
                  <a:pt x="102" y="156"/>
                </a:cubicBezTo>
                <a:cubicBezTo>
                  <a:pt x="109" y="155"/>
                  <a:pt x="113" y="151"/>
                  <a:pt x="117" y="145"/>
                </a:cubicBezTo>
                <a:cubicBezTo>
                  <a:pt x="120" y="139"/>
                  <a:pt x="121" y="132"/>
                  <a:pt x="119" y="124"/>
                </a:cubicBezTo>
                <a:cubicBezTo>
                  <a:pt x="118" y="120"/>
                  <a:pt x="116" y="117"/>
                  <a:pt x="114" y="115"/>
                </a:cubicBezTo>
                <a:cubicBezTo>
                  <a:pt x="112" y="114"/>
                  <a:pt x="111" y="113"/>
                  <a:pt x="109" y="113"/>
                </a:cubicBezTo>
                <a:cubicBezTo>
                  <a:pt x="108" y="112"/>
                  <a:pt x="105" y="113"/>
                  <a:pt x="103" y="113"/>
                </a:cubicBezTo>
                <a:cubicBezTo>
                  <a:pt x="101" y="114"/>
                  <a:pt x="100" y="114"/>
                  <a:pt x="99" y="115"/>
                </a:cubicBezTo>
                <a:cubicBezTo>
                  <a:pt x="99" y="93"/>
                  <a:pt x="99" y="93"/>
                  <a:pt x="99" y="93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2" y="93"/>
                  <a:pt x="103" y="93"/>
                  <a:pt x="104" y="94"/>
                </a:cubicBezTo>
                <a:cubicBezTo>
                  <a:pt x="105" y="94"/>
                  <a:pt x="106" y="95"/>
                  <a:pt x="106" y="97"/>
                </a:cubicBezTo>
                <a:cubicBezTo>
                  <a:pt x="106" y="98"/>
                  <a:pt x="106" y="99"/>
                  <a:pt x="105" y="100"/>
                </a:cubicBezTo>
                <a:cubicBezTo>
                  <a:pt x="108" y="99"/>
                  <a:pt x="110" y="98"/>
                  <a:pt x="111" y="97"/>
                </a:cubicBezTo>
                <a:cubicBezTo>
                  <a:pt x="112" y="95"/>
                  <a:pt x="112" y="93"/>
                  <a:pt x="111" y="92"/>
                </a:cubicBezTo>
                <a:cubicBezTo>
                  <a:pt x="111" y="90"/>
                  <a:pt x="110" y="89"/>
                  <a:pt x="107" y="88"/>
                </a:cubicBezTo>
                <a:cubicBezTo>
                  <a:pt x="105" y="87"/>
                  <a:pt x="103" y="87"/>
                  <a:pt x="100" y="88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29"/>
                  <a:pt x="99" y="29"/>
                  <a:pt x="99" y="29"/>
                </a:cubicBezTo>
                <a:cubicBezTo>
                  <a:pt x="147" y="29"/>
                  <a:pt x="147" y="29"/>
                  <a:pt x="147" y="29"/>
                </a:cubicBezTo>
                <a:close/>
                <a:moveTo>
                  <a:pt x="99" y="150"/>
                </a:moveTo>
                <a:cubicBezTo>
                  <a:pt x="100" y="150"/>
                  <a:pt x="101" y="150"/>
                  <a:pt x="101" y="150"/>
                </a:cubicBezTo>
                <a:cubicBezTo>
                  <a:pt x="105" y="149"/>
                  <a:pt x="107" y="146"/>
                  <a:pt x="109" y="142"/>
                </a:cubicBezTo>
                <a:cubicBezTo>
                  <a:pt x="110" y="137"/>
                  <a:pt x="111" y="133"/>
                  <a:pt x="110" y="129"/>
                </a:cubicBezTo>
                <a:cubicBezTo>
                  <a:pt x="108" y="123"/>
                  <a:pt x="106" y="120"/>
                  <a:pt x="103" y="121"/>
                </a:cubicBezTo>
                <a:cubicBezTo>
                  <a:pt x="101" y="121"/>
                  <a:pt x="100" y="122"/>
                  <a:pt x="99" y="123"/>
                </a:cubicBezTo>
                <a:lnTo>
                  <a:pt x="99" y="150"/>
                </a:lnTo>
                <a:close/>
                <a:moveTo>
                  <a:pt x="99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13"/>
                  <a:pt x="10" y="224"/>
                  <a:pt x="23" y="224"/>
                </a:cubicBezTo>
                <a:cubicBezTo>
                  <a:pt x="99" y="224"/>
                  <a:pt x="99" y="224"/>
                  <a:pt x="99" y="224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26" y="208"/>
                  <a:pt x="17" y="199"/>
                  <a:pt x="17" y="189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9" y="0"/>
                  <a:pt x="99" y="0"/>
                  <a:pt x="99" y="0"/>
                </a:cubicBezTo>
                <a:close/>
                <a:moveTo>
                  <a:pt x="99" y="29"/>
                </a:moveTo>
                <a:cubicBezTo>
                  <a:pt x="99" y="88"/>
                  <a:pt x="99" y="88"/>
                  <a:pt x="99" y="88"/>
                </a:cubicBezTo>
                <a:cubicBezTo>
                  <a:pt x="93" y="89"/>
                  <a:pt x="89" y="93"/>
                  <a:pt x="85" y="97"/>
                </a:cubicBezTo>
                <a:cubicBezTo>
                  <a:pt x="82" y="102"/>
                  <a:pt x="80" y="109"/>
                  <a:pt x="79" y="116"/>
                </a:cubicBezTo>
                <a:cubicBezTo>
                  <a:pt x="78" y="120"/>
                  <a:pt x="78" y="124"/>
                  <a:pt x="79" y="129"/>
                </a:cubicBezTo>
                <a:cubicBezTo>
                  <a:pt x="79" y="134"/>
                  <a:pt x="80" y="138"/>
                  <a:pt x="81" y="142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2" y="146"/>
                  <a:pt x="82" y="148"/>
                  <a:pt x="83" y="150"/>
                </a:cubicBezTo>
                <a:cubicBezTo>
                  <a:pt x="86" y="156"/>
                  <a:pt x="92" y="158"/>
                  <a:pt x="99" y="157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46" y="194"/>
                  <a:pt x="46" y="194"/>
                  <a:pt x="46" y="194"/>
                </a:cubicBezTo>
                <a:cubicBezTo>
                  <a:pt x="37" y="194"/>
                  <a:pt x="30" y="187"/>
                  <a:pt x="30" y="179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6"/>
                  <a:pt x="37" y="29"/>
                  <a:pt x="46" y="29"/>
                </a:cubicBezTo>
                <a:cubicBezTo>
                  <a:pt x="99" y="29"/>
                  <a:pt x="99" y="29"/>
                  <a:pt x="99" y="29"/>
                </a:cubicBezTo>
                <a:close/>
                <a:moveTo>
                  <a:pt x="99" y="93"/>
                </a:moveTo>
                <a:cubicBezTo>
                  <a:pt x="99" y="115"/>
                  <a:pt x="99" y="115"/>
                  <a:pt x="99" y="115"/>
                </a:cubicBezTo>
                <a:cubicBezTo>
                  <a:pt x="98" y="115"/>
                  <a:pt x="97" y="116"/>
                  <a:pt x="96" y="118"/>
                </a:cubicBezTo>
                <a:cubicBezTo>
                  <a:pt x="94" y="120"/>
                  <a:pt x="93" y="122"/>
                  <a:pt x="94" y="125"/>
                </a:cubicBezTo>
                <a:cubicBezTo>
                  <a:pt x="94" y="127"/>
                  <a:pt x="95" y="128"/>
                  <a:pt x="97" y="129"/>
                </a:cubicBezTo>
                <a:cubicBezTo>
                  <a:pt x="97" y="127"/>
                  <a:pt x="98" y="125"/>
                  <a:pt x="99" y="12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8" y="150"/>
                  <a:pt x="97" y="149"/>
                  <a:pt x="96" y="149"/>
                </a:cubicBezTo>
                <a:cubicBezTo>
                  <a:pt x="95" y="148"/>
                  <a:pt x="94" y="146"/>
                  <a:pt x="93" y="142"/>
                </a:cubicBezTo>
                <a:cubicBezTo>
                  <a:pt x="92" y="140"/>
                  <a:pt x="92" y="137"/>
                  <a:pt x="91" y="133"/>
                </a:cubicBezTo>
                <a:cubicBezTo>
                  <a:pt x="91" y="128"/>
                  <a:pt x="90" y="124"/>
                  <a:pt x="90" y="119"/>
                </a:cubicBezTo>
                <a:cubicBezTo>
                  <a:pt x="90" y="111"/>
                  <a:pt x="91" y="104"/>
                  <a:pt x="93" y="100"/>
                </a:cubicBezTo>
                <a:cubicBezTo>
                  <a:pt x="95" y="97"/>
                  <a:pt x="97" y="94"/>
                  <a:pt x="99" y="9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3" name="Freeform 77"/>
          <p:cNvSpPr>
            <a:spLocks/>
          </p:cNvSpPr>
          <p:nvPr/>
        </p:nvSpPr>
        <p:spPr bwMode="auto">
          <a:xfrm>
            <a:off x="3019986" y="2495401"/>
            <a:ext cx="214263" cy="160301"/>
          </a:xfrm>
          <a:custGeom>
            <a:avLst/>
            <a:gdLst>
              <a:gd name="T0" fmla="*/ 69 w 98"/>
              <a:gd name="T1" fmla="*/ 0 h 74"/>
              <a:gd name="T2" fmla="*/ 49 w 98"/>
              <a:gd name="T3" fmla="*/ 8 h 74"/>
              <a:gd name="T4" fmla="*/ 30 w 98"/>
              <a:gd name="T5" fmla="*/ 0 h 74"/>
              <a:gd name="T6" fmla="*/ 0 w 98"/>
              <a:gd name="T7" fmla="*/ 29 h 74"/>
              <a:gd name="T8" fmla="*/ 51 w 98"/>
              <a:gd name="T9" fmla="*/ 74 h 74"/>
              <a:gd name="T10" fmla="*/ 98 w 98"/>
              <a:gd name="T11" fmla="*/ 29 h 74"/>
              <a:gd name="T12" fmla="*/ 69 w 98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" h="74">
                <a:moveTo>
                  <a:pt x="69" y="0"/>
                </a:moveTo>
                <a:cubicBezTo>
                  <a:pt x="61" y="0"/>
                  <a:pt x="54" y="3"/>
                  <a:pt x="49" y="8"/>
                </a:cubicBezTo>
                <a:cubicBezTo>
                  <a:pt x="44" y="3"/>
                  <a:pt x="37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7"/>
                  <a:pt x="15" y="74"/>
                  <a:pt x="51" y="74"/>
                </a:cubicBezTo>
                <a:cubicBezTo>
                  <a:pt x="88" y="74"/>
                  <a:pt x="98" y="45"/>
                  <a:pt x="98" y="29"/>
                </a:cubicBezTo>
                <a:cubicBezTo>
                  <a:pt x="98" y="13"/>
                  <a:pt x="85" y="0"/>
                  <a:pt x="69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4" name="Freeform 78"/>
          <p:cNvSpPr>
            <a:spLocks/>
          </p:cNvSpPr>
          <p:nvPr/>
        </p:nvSpPr>
        <p:spPr bwMode="auto">
          <a:xfrm>
            <a:off x="3115213" y="2454136"/>
            <a:ext cx="58724" cy="73008"/>
          </a:xfrm>
          <a:custGeom>
            <a:avLst/>
            <a:gdLst>
              <a:gd name="T0" fmla="*/ 6 w 27"/>
              <a:gd name="T1" fmla="*/ 34 h 34"/>
              <a:gd name="T2" fmla="*/ 13 w 27"/>
              <a:gd name="T3" fmla="*/ 0 h 34"/>
              <a:gd name="T4" fmla="*/ 27 w 27"/>
              <a:gd name="T5" fmla="*/ 3 h 34"/>
              <a:gd name="T6" fmla="*/ 6 w 27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34">
                <a:moveTo>
                  <a:pt x="6" y="34"/>
                </a:moveTo>
                <a:cubicBezTo>
                  <a:pt x="0" y="22"/>
                  <a:pt x="4" y="9"/>
                  <a:pt x="13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4" y="10"/>
                  <a:pt x="6" y="18"/>
                  <a:pt x="6" y="3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5" name="Freeform 79"/>
          <p:cNvSpPr>
            <a:spLocks noEditPoints="1"/>
          </p:cNvSpPr>
          <p:nvPr/>
        </p:nvSpPr>
        <p:spPr bwMode="auto">
          <a:xfrm>
            <a:off x="2781916" y="3790501"/>
            <a:ext cx="225373" cy="312666"/>
          </a:xfrm>
          <a:custGeom>
            <a:avLst/>
            <a:gdLst>
              <a:gd name="T0" fmla="*/ 87 w 103"/>
              <a:gd name="T1" fmla="*/ 88 h 143"/>
              <a:gd name="T2" fmla="*/ 103 w 103"/>
              <a:gd name="T3" fmla="*/ 112 h 143"/>
              <a:gd name="T4" fmla="*/ 102 w 103"/>
              <a:gd name="T5" fmla="*/ 143 h 143"/>
              <a:gd name="T6" fmla="*/ 87 w 103"/>
              <a:gd name="T7" fmla="*/ 137 h 143"/>
              <a:gd name="T8" fmla="*/ 87 w 103"/>
              <a:gd name="T9" fmla="*/ 134 h 143"/>
              <a:gd name="T10" fmla="*/ 91 w 103"/>
              <a:gd name="T11" fmla="*/ 136 h 143"/>
              <a:gd name="T12" fmla="*/ 100 w 103"/>
              <a:gd name="T13" fmla="*/ 130 h 143"/>
              <a:gd name="T14" fmla="*/ 100 w 103"/>
              <a:gd name="T15" fmla="*/ 113 h 143"/>
              <a:gd name="T16" fmla="*/ 100 w 103"/>
              <a:gd name="T17" fmla="*/ 113 h 143"/>
              <a:gd name="T18" fmla="*/ 99 w 103"/>
              <a:gd name="T19" fmla="*/ 111 h 143"/>
              <a:gd name="T20" fmla="*/ 92 w 103"/>
              <a:gd name="T21" fmla="*/ 110 h 143"/>
              <a:gd name="T22" fmla="*/ 90 w 103"/>
              <a:gd name="T23" fmla="*/ 116 h 143"/>
              <a:gd name="T24" fmla="*/ 87 w 103"/>
              <a:gd name="T25" fmla="*/ 115 h 143"/>
              <a:gd name="T26" fmla="*/ 87 w 103"/>
              <a:gd name="T27" fmla="*/ 88 h 143"/>
              <a:gd name="T28" fmla="*/ 73 w 103"/>
              <a:gd name="T29" fmla="*/ 132 h 143"/>
              <a:gd name="T30" fmla="*/ 32 w 103"/>
              <a:gd name="T31" fmla="*/ 70 h 143"/>
              <a:gd name="T32" fmla="*/ 28 w 103"/>
              <a:gd name="T33" fmla="*/ 68 h 143"/>
              <a:gd name="T34" fmla="*/ 28 w 103"/>
              <a:gd name="T35" fmla="*/ 67 h 143"/>
              <a:gd name="T36" fmla="*/ 28 w 103"/>
              <a:gd name="T37" fmla="*/ 63 h 143"/>
              <a:gd name="T38" fmla="*/ 29 w 103"/>
              <a:gd name="T39" fmla="*/ 65 h 143"/>
              <a:gd name="T40" fmla="*/ 34 w 103"/>
              <a:gd name="T41" fmla="*/ 66 h 143"/>
              <a:gd name="T42" fmla="*/ 41 w 103"/>
              <a:gd name="T43" fmla="*/ 61 h 143"/>
              <a:gd name="T44" fmla="*/ 41 w 103"/>
              <a:gd name="T45" fmla="*/ 61 h 143"/>
              <a:gd name="T46" fmla="*/ 37 w 103"/>
              <a:gd name="T47" fmla="*/ 59 h 143"/>
              <a:gd name="T48" fmla="*/ 28 w 103"/>
              <a:gd name="T49" fmla="*/ 45 h 143"/>
              <a:gd name="T50" fmla="*/ 28 w 103"/>
              <a:gd name="T51" fmla="*/ 26 h 143"/>
              <a:gd name="T52" fmla="*/ 39 w 103"/>
              <a:gd name="T53" fmla="*/ 19 h 143"/>
              <a:gd name="T54" fmla="*/ 44 w 103"/>
              <a:gd name="T55" fmla="*/ 21 h 143"/>
              <a:gd name="T56" fmla="*/ 61 w 103"/>
              <a:gd name="T57" fmla="*/ 46 h 143"/>
              <a:gd name="T58" fmla="*/ 61 w 103"/>
              <a:gd name="T59" fmla="*/ 50 h 143"/>
              <a:gd name="T60" fmla="*/ 87 w 103"/>
              <a:gd name="T61" fmla="*/ 88 h 143"/>
              <a:gd name="T62" fmla="*/ 87 w 103"/>
              <a:gd name="T63" fmla="*/ 115 h 143"/>
              <a:gd name="T64" fmla="*/ 84 w 103"/>
              <a:gd name="T65" fmla="*/ 116 h 143"/>
              <a:gd name="T66" fmla="*/ 82 w 103"/>
              <a:gd name="T67" fmla="*/ 122 h 143"/>
              <a:gd name="T68" fmla="*/ 75 w 103"/>
              <a:gd name="T69" fmla="*/ 121 h 143"/>
              <a:gd name="T70" fmla="*/ 74 w 103"/>
              <a:gd name="T71" fmla="*/ 128 h 143"/>
              <a:gd name="T72" fmla="*/ 75 w 103"/>
              <a:gd name="T73" fmla="*/ 130 h 143"/>
              <a:gd name="T74" fmla="*/ 87 w 103"/>
              <a:gd name="T75" fmla="*/ 134 h 143"/>
              <a:gd name="T76" fmla="*/ 87 w 103"/>
              <a:gd name="T77" fmla="*/ 137 h 143"/>
              <a:gd name="T78" fmla="*/ 73 w 103"/>
              <a:gd name="T79" fmla="*/ 132 h 143"/>
              <a:gd name="T80" fmla="*/ 28 w 103"/>
              <a:gd name="T81" fmla="*/ 4 h 143"/>
              <a:gd name="T82" fmla="*/ 28 w 103"/>
              <a:gd name="T83" fmla="*/ 24 h 143"/>
              <a:gd name="T84" fmla="*/ 36 w 103"/>
              <a:gd name="T85" fmla="*/ 15 h 143"/>
              <a:gd name="T86" fmla="*/ 32 w 103"/>
              <a:gd name="T87" fmla="*/ 8 h 143"/>
              <a:gd name="T88" fmla="*/ 28 w 103"/>
              <a:gd name="T89" fmla="*/ 4 h 143"/>
              <a:gd name="T90" fmla="*/ 28 w 103"/>
              <a:gd name="T91" fmla="*/ 67 h 143"/>
              <a:gd name="T92" fmla="*/ 11 w 103"/>
              <a:gd name="T93" fmla="*/ 43 h 143"/>
              <a:gd name="T94" fmla="*/ 11 w 103"/>
              <a:gd name="T95" fmla="*/ 37 h 143"/>
              <a:gd name="T96" fmla="*/ 5 w 103"/>
              <a:gd name="T97" fmla="*/ 27 h 143"/>
              <a:gd name="T98" fmla="*/ 9 w 103"/>
              <a:gd name="T99" fmla="*/ 4 h 143"/>
              <a:gd name="T100" fmla="*/ 28 w 103"/>
              <a:gd name="T101" fmla="*/ 4 h 143"/>
              <a:gd name="T102" fmla="*/ 28 w 103"/>
              <a:gd name="T103" fmla="*/ 24 h 143"/>
              <a:gd name="T104" fmla="*/ 21 w 103"/>
              <a:gd name="T105" fmla="*/ 31 h 143"/>
              <a:gd name="T106" fmla="*/ 28 w 103"/>
              <a:gd name="T107" fmla="*/ 26 h 143"/>
              <a:gd name="T108" fmla="*/ 28 w 103"/>
              <a:gd name="T109" fmla="*/ 45 h 143"/>
              <a:gd name="T110" fmla="*/ 22 w 103"/>
              <a:gd name="T111" fmla="*/ 37 h 143"/>
              <a:gd name="T112" fmla="*/ 22 w 103"/>
              <a:gd name="T113" fmla="*/ 33 h 143"/>
              <a:gd name="T114" fmla="*/ 15 w 103"/>
              <a:gd name="T115" fmla="*/ 37 h 143"/>
              <a:gd name="T116" fmla="*/ 14 w 103"/>
              <a:gd name="T117" fmla="*/ 43 h 143"/>
              <a:gd name="T118" fmla="*/ 28 w 103"/>
              <a:gd name="T119" fmla="*/ 63 h 143"/>
              <a:gd name="T120" fmla="*/ 28 w 103"/>
              <a:gd name="T121" fmla="*/ 6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3" h="143">
                <a:moveTo>
                  <a:pt x="87" y="88"/>
                </a:moveTo>
                <a:cubicBezTo>
                  <a:pt x="103" y="112"/>
                  <a:pt x="103" y="112"/>
                  <a:pt x="103" y="112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8" y="109"/>
                  <a:pt x="95" y="108"/>
                  <a:pt x="92" y="110"/>
                </a:cubicBezTo>
                <a:cubicBezTo>
                  <a:pt x="90" y="111"/>
                  <a:pt x="89" y="114"/>
                  <a:pt x="90" y="116"/>
                </a:cubicBezTo>
                <a:cubicBezTo>
                  <a:pt x="89" y="115"/>
                  <a:pt x="88" y="115"/>
                  <a:pt x="87" y="115"/>
                </a:cubicBezTo>
                <a:lnTo>
                  <a:pt x="87" y="88"/>
                </a:lnTo>
                <a:close/>
                <a:moveTo>
                  <a:pt x="73" y="132"/>
                </a:moveTo>
                <a:cubicBezTo>
                  <a:pt x="32" y="70"/>
                  <a:pt x="32" y="70"/>
                  <a:pt x="32" y="70"/>
                </a:cubicBezTo>
                <a:cubicBezTo>
                  <a:pt x="30" y="70"/>
                  <a:pt x="29" y="69"/>
                  <a:pt x="28" y="68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3"/>
                  <a:pt x="28" y="63"/>
                  <a:pt x="28" y="63"/>
                </a:cubicBezTo>
                <a:cubicBezTo>
                  <a:pt x="29" y="65"/>
                  <a:pt x="29" y="65"/>
                  <a:pt x="29" y="65"/>
                </a:cubicBezTo>
                <a:cubicBezTo>
                  <a:pt x="30" y="67"/>
                  <a:pt x="33" y="67"/>
                  <a:pt x="34" y="66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0" y="61"/>
                  <a:pt x="38" y="61"/>
                  <a:pt x="37" y="59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26"/>
                  <a:pt x="28" y="26"/>
                  <a:pt x="28" y="26"/>
                </a:cubicBezTo>
                <a:cubicBezTo>
                  <a:pt x="39" y="19"/>
                  <a:pt x="39" y="19"/>
                  <a:pt x="39" y="19"/>
                </a:cubicBezTo>
                <a:cubicBezTo>
                  <a:pt x="41" y="18"/>
                  <a:pt x="43" y="19"/>
                  <a:pt x="44" y="21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7"/>
                  <a:pt x="62" y="49"/>
                  <a:pt x="61" y="50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6" y="115"/>
                  <a:pt x="85" y="115"/>
                  <a:pt x="84" y="116"/>
                </a:cubicBezTo>
                <a:cubicBezTo>
                  <a:pt x="82" y="117"/>
                  <a:pt x="81" y="120"/>
                  <a:pt x="82" y="122"/>
                </a:cubicBezTo>
                <a:cubicBezTo>
                  <a:pt x="80" y="120"/>
                  <a:pt x="77" y="120"/>
                  <a:pt x="75" y="121"/>
                </a:cubicBezTo>
                <a:cubicBezTo>
                  <a:pt x="73" y="123"/>
                  <a:pt x="72" y="126"/>
                  <a:pt x="74" y="128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73" y="132"/>
                  <a:pt x="73" y="132"/>
                  <a:pt x="73" y="132"/>
                </a:cubicBezTo>
                <a:close/>
                <a:moveTo>
                  <a:pt x="28" y="4"/>
                </a:moveTo>
                <a:cubicBezTo>
                  <a:pt x="28" y="24"/>
                  <a:pt x="28" y="24"/>
                  <a:pt x="28" y="24"/>
                </a:cubicBezTo>
                <a:cubicBezTo>
                  <a:pt x="36" y="15"/>
                  <a:pt x="36" y="15"/>
                  <a:pt x="36" y="15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7"/>
                  <a:pt x="29" y="5"/>
                  <a:pt x="28" y="4"/>
                </a:cubicBezTo>
                <a:close/>
                <a:moveTo>
                  <a:pt x="28" y="67"/>
                </a:moveTo>
                <a:cubicBezTo>
                  <a:pt x="11" y="43"/>
                  <a:pt x="11" y="43"/>
                  <a:pt x="11" y="43"/>
                </a:cubicBezTo>
                <a:cubicBezTo>
                  <a:pt x="10" y="41"/>
                  <a:pt x="10" y="38"/>
                  <a:pt x="11" y="37"/>
                </a:cubicBezTo>
                <a:cubicBezTo>
                  <a:pt x="5" y="27"/>
                  <a:pt x="5" y="27"/>
                  <a:pt x="5" y="27"/>
                </a:cubicBezTo>
                <a:cubicBezTo>
                  <a:pt x="0" y="19"/>
                  <a:pt x="2" y="9"/>
                  <a:pt x="9" y="4"/>
                </a:cubicBezTo>
                <a:cubicBezTo>
                  <a:pt x="15" y="0"/>
                  <a:pt x="22" y="0"/>
                  <a:pt x="28" y="4"/>
                </a:cubicBezTo>
                <a:cubicBezTo>
                  <a:pt x="28" y="24"/>
                  <a:pt x="28" y="24"/>
                  <a:pt x="28" y="24"/>
                </a:cubicBezTo>
                <a:cubicBezTo>
                  <a:pt x="21" y="31"/>
                  <a:pt x="21" y="31"/>
                  <a:pt x="21" y="31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45"/>
                  <a:pt x="28" y="45"/>
                  <a:pt x="28" y="45"/>
                </a:cubicBezTo>
                <a:cubicBezTo>
                  <a:pt x="22" y="37"/>
                  <a:pt x="22" y="37"/>
                  <a:pt x="22" y="37"/>
                </a:cubicBezTo>
                <a:cubicBezTo>
                  <a:pt x="21" y="36"/>
                  <a:pt x="21" y="34"/>
                  <a:pt x="22" y="33"/>
                </a:cubicBezTo>
                <a:cubicBezTo>
                  <a:pt x="15" y="37"/>
                  <a:pt x="15" y="37"/>
                  <a:pt x="15" y="37"/>
                </a:cubicBezTo>
                <a:cubicBezTo>
                  <a:pt x="14" y="39"/>
                  <a:pt x="13" y="41"/>
                  <a:pt x="14" y="43"/>
                </a:cubicBezTo>
                <a:cubicBezTo>
                  <a:pt x="28" y="63"/>
                  <a:pt x="28" y="63"/>
                  <a:pt x="28" y="63"/>
                </a:cubicBezTo>
                <a:lnTo>
                  <a:pt x="28" y="67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6" name="Freeform 80"/>
          <p:cNvSpPr>
            <a:spLocks noEditPoints="1"/>
          </p:cNvSpPr>
          <p:nvPr/>
        </p:nvSpPr>
        <p:spPr bwMode="auto">
          <a:xfrm>
            <a:off x="4513477" y="2187498"/>
            <a:ext cx="282510" cy="309491"/>
          </a:xfrm>
          <a:custGeom>
            <a:avLst/>
            <a:gdLst>
              <a:gd name="T0" fmla="*/ 101 w 130"/>
              <a:gd name="T1" fmla="*/ 65 h 142"/>
              <a:gd name="T2" fmla="*/ 97 w 130"/>
              <a:gd name="T3" fmla="*/ 81 h 142"/>
              <a:gd name="T4" fmla="*/ 97 w 130"/>
              <a:gd name="T5" fmla="*/ 94 h 142"/>
              <a:gd name="T6" fmla="*/ 100 w 130"/>
              <a:gd name="T7" fmla="*/ 95 h 142"/>
              <a:gd name="T8" fmla="*/ 111 w 130"/>
              <a:gd name="T9" fmla="*/ 112 h 142"/>
              <a:gd name="T10" fmla="*/ 97 w 130"/>
              <a:gd name="T11" fmla="*/ 103 h 142"/>
              <a:gd name="T12" fmla="*/ 97 w 130"/>
              <a:gd name="T13" fmla="*/ 28 h 142"/>
              <a:gd name="T14" fmla="*/ 111 w 130"/>
              <a:gd name="T15" fmla="*/ 19 h 142"/>
              <a:gd name="T16" fmla="*/ 100 w 130"/>
              <a:gd name="T17" fmla="*/ 35 h 142"/>
              <a:gd name="T18" fmla="*/ 97 w 130"/>
              <a:gd name="T19" fmla="*/ 36 h 142"/>
              <a:gd name="T20" fmla="*/ 127 w 130"/>
              <a:gd name="T21" fmla="*/ 62 h 142"/>
              <a:gd name="T22" fmla="*/ 108 w 130"/>
              <a:gd name="T23" fmla="*/ 65 h 142"/>
              <a:gd name="T24" fmla="*/ 127 w 130"/>
              <a:gd name="T25" fmla="*/ 69 h 142"/>
              <a:gd name="T26" fmla="*/ 127 w 130"/>
              <a:gd name="T27" fmla="*/ 62 h 142"/>
              <a:gd name="T28" fmla="*/ 67 w 130"/>
              <a:gd name="T29" fmla="*/ 142 h 142"/>
              <a:gd name="T30" fmla="*/ 85 w 130"/>
              <a:gd name="T31" fmla="*/ 95 h 142"/>
              <a:gd name="T32" fmla="*/ 97 w 130"/>
              <a:gd name="T33" fmla="*/ 50 h 142"/>
              <a:gd name="T34" fmla="*/ 65 w 130"/>
              <a:gd name="T35" fmla="*/ 37 h 142"/>
              <a:gd name="T36" fmla="*/ 93 w 130"/>
              <a:gd name="T37" fmla="*/ 65 h 142"/>
              <a:gd name="T38" fmla="*/ 79 w 130"/>
              <a:gd name="T39" fmla="*/ 90 h 142"/>
              <a:gd name="T40" fmla="*/ 78 w 130"/>
              <a:gd name="T41" fmla="*/ 110 h 142"/>
              <a:gd name="T42" fmla="*/ 65 w 130"/>
              <a:gd name="T43" fmla="*/ 142 h 142"/>
              <a:gd name="T44" fmla="*/ 97 w 130"/>
              <a:gd name="T45" fmla="*/ 36 h 142"/>
              <a:gd name="T46" fmla="*/ 95 w 130"/>
              <a:gd name="T47" fmla="*/ 31 h 142"/>
              <a:gd name="T48" fmla="*/ 97 w 130"/>
              <a:gd name="T49" fmla="*/ 94 h 142"/>
              <a:gd name="T50" fmla="*/ 95 w 130"/>
              <a:gd name="T51" fmla="*/ 100 h 142"/>
              <a:gd name="T52" fmla="*/ 97 w 130"/>
              <a:gd name="T53" fmla="*/ 94 h 142"/>
              <a:gd name="T54" fmla="*/ 65 w 130"/>
              <a:gd name="T55" fmla="*/ 0 h 142"/>
              <a:gd name="T56" fmla="*/ 68 w 130"/>
              <a:gd name="T57" fmla="*/ 3 h 142"/>
              <a:gd name="T58" fmla="*/ 65 w 130"/>
              <a:gd name="T59" fmla="*/ 23 h 142"/>
              <a:gd name="T60" fmla="*/ 65 w 130"/>
              <a:gd name="T61" fmla="*/ 23 h 142"/>
              <a:gd name="T62" fmla="*/ 32 w 130"/>
              <a:gd name="T63" fmla="*/ 50 h 142"/>
              <a:gd name="T64" fmla="*/ 45 w 130"/>
              <a:gd name="T65" fmla="*/ 96 h 142"/>
              <a:gd name="T66" fmla="*/ 63 w 130"/>
              <a:gd name="T67" fmla="*/ 142 h 142"/>
              <a:gd name="T68" fmla="*/ 65 w 130"/>
              <a:gd name="T69" fmla="*/ 110 h 142"/>
              <a:gd name="T70" fmla="*/ 52 w 130"/>
              <a:gd name="T71" fmla="*/ 93 h 142"/>
              <a:gd name="T72" fmla="*/ 36 w 130"/>
              <a:gd name="T73" fmla="*/ 65 h 142"/>
              <a:gd name="T74" fmla="*/ 65 w 130"/>
              <a:gd name="T75" fmla="*/ 37 h 142"/>
              <a:gd name="T76" fmla="*/ 65 w 130"/>
              <a:gd name="T77" fmla="*/ 29 h 142"/>
              <a:gd name="T78" fmla="*/ 65 w 130"/>
              <a:gd name="T79" fmla="*/ 0 h 142"/>
              <a:gd name="T80" fmla="*/ 62 w 130"/>
              <a:gd name="T81" fmla="*/ 20 h 142"/>
              <a:gd name="T82" fmla="*/ 65 w 130"/>
              <a:gd name="T83" fmla="*/ 0 h 142"/>
              <a:gd name="T84" fmla="*/ 32 w 130"/>
              <a:gd name="T85" fmla="*/ 94 h 142"/>
              <a:gd name="T86" fmla="*/ 35 w 130"/>
              <a:gd name="T87" fmla="*/ 100 h 142"/>
              <a:gd name="T88" fmla="*/ 32 w 130"/>
              <a:gd name="T89" fmla="*/ 36 h 142"/>
              <a:gd name="T90" fmla="*/ 35 w 130"/>
              <a:gd name="T91" fmla="*/ 31 h 142"/>
              <a:gd name="T92" fmla="*/ 32 w 130"/>
              <a:gd name="T93" fmla="*/ 36 h 142"/>
              <a:gd name="T94" fmla="*/ 29 w 130"/>
              <a:gd name="T95" fmla="*/ 65 h 142"/>
              <a:gd name="T96" fmla="*/ 32 w 130"/>
              <a:gd name="T97" fmla="*/ 50 h 142"/>
              <a:gd name="T98" fmla="*/ 32 w 130"/>
              <a:gd name="T99" fmla="*/ 36 h 142"/>
              <a:gd name="T100" fmla="*/ 30 w 130"/>
              <a:gd name="T101" fmla="*/ 35 h 142"/>
              <a:gd name="T102" fmla="*/ 19 w 130"/>
              <a:gd name="T103" fmla="*/ 19 h 142"/>
              <a:gd name="T104" fmla="*/ 32 w 130"/>
              <a:gd name="T105" fmla="*/ 28 h 142"/>
              <a:gd name="T106" fmla="*/ 32 w 130"/>
              <a:gd name="T107" fmla="*/ 103 h 142"/>
              <a:gd name="T108" fmla="*/ 19 w 130"/>
              <a:gd name="T109" fmla="*/ 112 h 142"/>
              <a:gd name="T110" fmla="*/ 30 w 130"/>
              <a:gd name="T111" fmla="*/ 95 h 142"/>
              <a:gd name="T112" fmla="*/ 32 w 130"/>
              <a:gd name="T113" fmla="*/ 94 h 142"/>
              <a:gd name="T114" fmla="*/ 22 w 130"/>
              <a:gd name="T115" fmla="*/ 65 h 142"/>
              <a:gd name="T116" fmla="*/ 3 w 130"/>
              <a:gd name="T117" fmla="*/ 62 h 142"/>
              <a:gd name="T118" fmla="*/ 3 w 130"/>
              <a:gd name="T119" fmla="*/ 69 h 142"/>
              <a:gd name="T120" fmla="*/ 22 w 130"/>
              <a:gd name="T121" fmla="*/ 6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0" h="142">
                <a:moveTo>
                  <a:pt x="97" y="81"/>
                </a:moveTo>
                <a:cubicBezTo>
                  <a:pt x="100" y="76"/>
                  <a:pt x="101" y="71"/>
                  <a:pt x="101" y="65"/>
                </a:cubicBezTo>
                <a:cubicBezTo>
                  <a:pt x="101" y="60"/>
                  <a:pt x="100" y="55"/>
                  <a:pt x="97" y="50"/>
                </a:cubicBezTo>
                <a:cubicBezTo>
                  <a:pt x="97" y="81"/>
                  <a:pt x="97" y="81"/>
                  <a:pt x="97" y="81"/>
                </a:cubicBezTo>
                <a:close/>
                <a:moveTo>
                  <a:pt x="97" y="103"/>
                </a:moveTo>
                <a:cubicBezTo>
                  <a:pt x="97" y="94"/>
                  <a:pt x="97" y="94"/>
                  <a:pt x="97" y="94"/>
                </a:cubicBezTo>
                <a:cubicBezTo>
                  <a:pt x="98" y="94"/>
                  <a:pt x="99" y="95"/>
                  <a:pt x="100" y="95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11" y="107"/>
                  <a:pt x="111" y="107"/>
                  <a:pt x="111" y="107"/>
                </a:cubicBezTo>
                <a:cubicBezTo>
                  <a:pt x="113" y="108"/>
                  <a:pt x="113" y="110"/>
                  <a:pt x="111" y="112"/>
                </a:cubicBezTo>
                <a:cubicBezTo>
                  <a:pt x="110" y="113"/>
                  <a:pt x="108" y="113"/>
                  <a:pt x="106" y="112"/>
                </a:cubicBezTo>
                <a:cubicBezTo>
                  <a:pt x="97" y="103"/>
                  <a:pt x="97" y="103"/>
                  <a:pt x="97" y="103"/>
                </a:cubicBezTo>
                <a:close/>
                <a:moveTo>
                  <a:pt x="97" y="36"/>
                </a:moveTo>
                <a:cubicBezTo>
                  <a:pt x="97" y="28"/>
                  <a:pt x="97" y="28"/>
                  <a:pt x="97" y="28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8" y="18"/>
                  <a:pt x="110" y="18"/>
                  <a:pt x="111" y="19"/>
                </a:cubicBezTo>
                <a:cubicBezTo>
                  <a:pt x="113" y="20"/>
                  <a:pt x="113" y="23"/>
                  <a:pt x="111" y="24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99" y="36"/>
                  <a:pt x="98" y="36"/>
                  <a:pt x="97" y="36"/>
                </a:cubicBezTo>
                <a:close/>
                <a:moveTo>
                  <a:pt x="127" y="62"/>
                </a:moveTo>
                <a:cubicBezTo>
                  <a:pt x="127" y="62"/>
                  <a:pt x="127" y="62"/>
                  <a:pt x="127" y="62"/>
                </a:cubicBezTo>
                <a:cubicBezTo>
                  <a:pt x="111" y="62"/>
                  <a:pt x="111" y="62"/>
                  <a:pt x="111" y="62"/>
                </a:cubicBezTo>
                <a:cubicBezTo>
                  <a:pt x="109" y="62"/>
                  <a:pt x="108" y="64"/>
                  <a:pt x="108" y="65"/>
                </a:cubicBezTo>
                <a:cubicBezTo>
                  <a:pt x="108" y="67"/>
                  <a:pt x="109" y="69"/>
                  <a:pt x="111" y="69"/>
                </a:cubicBezTo>
                <a:cubicBezTo>
                  <a:pt x="127" y="69"/>
                  <a:pt x="127" y="69"/>
                  <a:pt x="127" y="69"/>
                </a:cubicBezTo>
                <a:cubicBezTo>
                  <a:pt x="129" y="69"/>
                  <a:pt x="130" y="67"/>
                  <a:pt x="130" y="65"/>
                </a:cubicBezTo>
                <a:cubicBezTo>
                  <a:pt x="130" y="64"/>
                  <a:pt x="129" y="62"/>
                  <a:pt x="127" y="62"/>
                </a:cubicBezTo>
                <a:close/>
                <a:moveTo>
                  <a:pt x="65" y="142"/>
                </a:moveTo>
                <a:cubicBezTo>
                  <a:pt x="67" y="142"/>
                  <a:pt x="67" y="142"/>
                  <a:pt x="67" y="142"/>
                </a:cubicBezTo>
                <a:cubicBezTo>
                  <a:pt x="77" y="142"/>
                  <a:pt x="85" y="134"/>
                  <a:pt x="85" y="124"/>
                </a:cubicBezTo>
                <a:cubicBezTo>
                  <a:pt x="85" y="95"/>
                  <a:pt x="85" y="95"/>
                  <a:pt x="85" y="95"/>
                </a:cubicBezTo>
                <a:cubicBezTo>
                  <a:pt x="90" y="92"/>
                  <a:pt x="95" y="87"/>
                  <a:pt x="97" y="81"/>
                </a:cubicBezTo>
                <a:cubicBezTo>
                  <a:pt x="97" y="50"/>
                  <a:pt x="97" y="50"/>
                  <a:pt x="97" y="50"/>
                </a:cubicBezTo>
                <a:cubicBezTo>
                  <a:pt x="92" y="38"/>
                  <a:pt x="79" y="29"/>
                  <a:pt x="65" y="29"/>
                </a:cubicBezTo>
                <a:cubicBezTo>
                  <a:pt x="65" y="37"/>
                  <a:pt x="65" y="37"/>
                  <a:pt x="65" y="37"/>
                </a:cubicBezTo>
                <a:cubicBezTo>
                  <a:pt x="73" y="37"/>
                  <a:pt x="80" y="40"/>
                  <a:pt x="85" y="45"/>
                </a:cubicBezTo>
                <a:cubicBezTo>
                  <a:pt x="90" y="50"/>
                  <a:pt x="93" y="57"/>
                  <a:pt x="93" y="65"/>
                </a:cubicBezTo>
                <a:cubicBezTo>
                  <a:pt x="93" y="76"/>
                  <a:pt x="88" y="85"/>
                  <a:pt x="79" y="90"/>
                </a:cubicBezTo>
                <a:cubicBezTo>
                  <a:pt x="79" y="90"/>
                  <a:pt x="79" y="90"/>
                  <a:pt x="79" y="90"/>
                </a:cubicBezTo>
                <a:cubicBezTo>
                  <a:pt x="78" y="91"/>
                  <a:pt x="78" y="92"/>
                  <a:pt x="78" y="93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65" y="142"/>
                  <a:pt x="65" y="142"/>
                  <a:pt x="65" y="142"/>
                </a:cubicBezTo>
                <a:close/>
                <a:moveTo>
                  <a:pt x="97" y="28"/>
                </a:moveTo>
                <a:cubicBezTo>
                  <a:pt x="97" y="36"/>
                  <a:pt x="97" y="36"/>
                  <a:pt x="97" y="36"/>
                </a:cubicBezTo>
                <a:cubicBezTo>
                  <a:pt x="97" y="36"/>
                  <a:pt x="96" y="36"/>
                  <a:pt x="95" y="35"/>
                </a:cubicBezTo>
                <a:cubicBezTo>
                  <a:pt x="94" y="34"/>
                  <a:pt x="94" y="32"/>
                  <a:pt x="95" y="31"/>
                </a:cubicBezTo>
                <a:cubicBezTo>
                  <a:pt x="97" y="28"/>
                  <a:pt x="97" y="28"/>
                  <a:pt x="97" y="28"/>
                </a:cubicBezTo>
                <a:close/>
                <a:moveTo>
                  <a:pt x="97" y="94"/>
                </a:moveTo>
                <a:cubicBezTo>
                  <a:pt x="97" y="103"/>
                  <a:pt x="97" y="103"/>
                  <a:pt x="97" y="103"/>
                </a:cubicBezTo>
                <a:cubicBezTo>
                  <a:pt x="95" y="100"/>
                  <a:pt x="95" y="100"/>
                  <a:pt x="95" y="100"/>
                </a:cubicBezTo>
                <a:cubicBezTo>
                  <a:pt x="94" y="99"/>
                  <a:pt x="94" y="97"/>
                  <a:pt x="95" y="95"/>
                </a:cubicBezTo>
                <a:cubicBezTo>
                  <a:pt x="96" y="95"/>
                  <a:pt x="97" y="94"/>
                  <a:pt x="97" y="94"/>
                </a:cubicBezTo>
                <a:close/>
                <a:moveTo>
                  <a:pt x="65" y="23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7" y="0"/>
                  <a:pt x="68" y="2"/>
                  <a:pt x="68" y="3"/>
                </a:cubicBezTo>
                <a:cubicBezTo>
                  <a:pt x="68" y="20"/>
                  <a:pt x="68" y="20"/>
                  <a:pt x="68" y="20"/>
                </a:cubicBezTo>
                <a:cubicBezTo>
                  <a:pt x="68" y="21"/>
                  <a:pt x="67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lose/>
                <a:moveTo>
                  <a:pt x="65" y="29"/>
                </a:moveTo>
                <a:cubicBezTo>
                  <a:pt x="50" y="29"/>
                  <a:pt x="38" y="37"/>
                  <a:pt x="32" y="50"/>
                </a:cubicBezTo>
                <a:cubicBezTo>
                  <a:pt x="32" y="81"/>
                  <a:pt x="32" y="81"/>
                  <a:pt x="32" y="81"/>
                </a:cubicBezTo>
                <a:cubicBezTo>
                  <a:pt x="35" y="87"/>
                  <a:pt x="40" y="92"/>
                  <a:pt x="45" y="96"/>
                </a:cubicBezTo>
                <a:cubicBezTo>
                  <a:pt x="45" y="124"/>
                  <a:pt x="45" y="124"/>
                  <a:pt x="45" y="124"/>
                </a:cubicBezTo>
                <a:cubicBezTo>
                  <a:pt x="45" y="134"/>
                  <a:pt x="53" y="142"/>
                  <a:pt x="63" y="142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2" y="93"/>
                  <a:pt x="52" y="93"/>
                  <a:pt x="52" y="93"/>
                </a:cubicBezTo>
                <a:cubicBezTo>
                  <a:pt x="52" y="92"/>
                  <a:pt x="52" y="91"/>
                  <a:pt x="51" y="90"/>
                </a:cubicBezTo>
                <a:cubicBezTo>
                  <a:pt x="42" y="85"/>
                  <a:pt x="36" y="76"/>
                  <a:pt x="36" y="65"/>
                </a:cubicBezTo>
                <a:cubicBezTo>
                  <a:pt x="36" y="57"/>
                  <a:pt x="39" y="50"/>
                  <a:pt x="44" y="45"/>
                </a:cubicBezTo>
                <a:cubicBezTo>
                  <a:pt x="50" y="40"/>
                  <a:pt x="57" y="37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65" y="0"/>
                </a:moveTo>
                <a:cubicBezTo>
                  <a:pt x="65" y="23"/>
                  <a:pt x="65" y="23"/>
                  <a:pt x="65" y="23"/>
                </a:cubicBezTo>
                <a:cubicBezTo>
                  <a:pt x="63" y="23"/>
                  <a:pt x="62" y="21"/>
                  <a:pt x="62" y="20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2"/>
                  <a:pt x="63" y="0"/>
                  <a:pt x="65" y="0"/>
                </a:cubicBezTo>
                <a:close/>
                <a:moveTo>
                  <a:pt x="32" y="103"/>
                </a:moveTo>
                <a:cubicBezTo>
                  <a:pt x="32" y="94"/>
                  <a:pt x="32" y="94"/>
                  <a:pt x="32" y="94"/>
                </a:cubicBezTo>
                <a:cubicBezTo>
                  <a:pt x="33" y="94"/>
                  <a:pt x="34" y="95"/>
                  <a:pt x="35" y="95"/>
                </a:cubicBezTo>
                <a:cubicBezTo>
                  <a:pt x="36" y="97"/>
                  <a:pt x="36" y="99"/>
                  <a:pt x="35" y="100"/>
                </a:cubicBezTo>
                <a:cubicBezTo>
                  <a:pt x="32" y="103"/>
                  <a:pt x="32" y="103"/>
                  <a:pt x="32" y="103"/>
                </a:cubicBezTo>
                <a:close/>
                <a:moveTo>
                  <a:pt x="32" y="36"/>
                </a:moveTo>
                <a:cubicBezTo>
                  <a:pt x="32" y="28"/>
                  <a:pt x="32" y="28"/>
                  <a:pt x="32" y="28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2"/>
                  <a:pt x="36" y="34"/>
                  <a:pt x="35" y="35"/>
                </a:cubicBezTo>
                <a:cubicBezTo>
                  <a:pt x="34" y="36"/>
                  <a:pt x="33" y="36"/>
                  <a:pt x="32" y="36"/>
                </a:cubicBezTo>
                <a:close/>
                <a:moveTo>
                  <a:pt x="32" y="50"/>
                </a:moveTo>
                <a:cubicBezTo>
                  <a:pt x="30" y="54"/>
                  <a:pt x="29" y="60"/>
                  <a:pt x="29" y="65"/>
                </a:cubicBezTo>
                <a:cubicBezTo>
                  <a:pt x="29" y="71"/>
                  <a:pt x="30" y="76"/>
                  <a:pt x="32" y="81"/>
                </a:cubicBezTo>
                <a:cubicBezTo>
                  <a:pt x="32" y="50"/>
                  <a:pt x="32" y="50"/>
                  <a:pt x="32" y="50"/>
                </a:cubicBezTo>
                <a:close/>
                <a:moveTo>
                  <a:pt x="32" y="28"/>
                </a:moveTo>
                <a:cubicBezTo>
                  <a:pt x="32" y="36"/>
                  <a:pt x="32" y="36"/>
                  <a:pt x="32" y="36"/>
                </a:cubicBezTo>
                <a:cubicBezTo>
                  <a:pt x="32" y="36"/>
                  <a:pt x="31" y="36"/>
                  <a:pt x="30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19" y="24"/>
                  <a:pt x="19" y="24"/>
                  <a:pt x="19" y="24"/>
                </a:cubicBezTo>
                <a:cubicBezTo>
                  <a:pt x="17" y="23"/>
                  <a:pt x="17" y="20"/>
                  <a:pt x="19" y="19"/>
                </a:cubicBezTo>
                <a:cubicBezTo>
                  <a:pt x="20" y="18"/>
                  <a:pt x="22" y="18"/>
                  <a:pt x="24" y="19"/>
                </a:cubicBezTo>
                <a:cubicBezTo>
                  <a:pt x="32" y="28"/>
                  <a:pt x="32" y="28"/>
                  <a:pt x="32" y="28"/>
                </a:cubicBezTo>
                <a:close/>
                <a:moveTo>
                  <a:pt x="32" y="94"/>
                </a:moveTo>
                <a:cubicBezTo>
                  <a:pt x="32" y="103"/>
                  <a:pt x="32" y="103"/>
                  <a:pt x="32" y="103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2" y="113"/>
                  <a:pt x="20" y="113"/>
                  <a:pt x="19" y="112"/>
                </a:cubicBezTo>
                <a:cubicBezTo>
                  <a:pt x="17" y="110"/>
                  <a:pt x="17" y="108"/>
                  <a:pt x="19" y="107"/>
                </a:cubicBezTo>
                <a:cubicBezTo>
                  <a:pt x="30" y="95"/>
                  <a:pt x="30" y="95"/>
                  <a:pt x="30" y="95"/>
                </a:cubicBezTo>
                <a:cubicBezTo>
                  <a:pt x="30" y="95"/>
                  <a:pt x="30" y="95"/>
                  <a:pt x="30" y="95"/>
                </a:cubicBezTo>
                <a:cubicBezTo>
                  <a:pt x="31" y="95"/>
                  <a:pt x="32" y="95"/>
                  <a:pt x="32" y="94"/>
                </a:cubicBezTo>
                <a:close/>
                <a:moveTo>
                  <a:pt x="22" y="65"/>
                </a:moveTo>
                <a:cubicBezTo>
                  <a:pt x="22" y="65"/>
                  <a:pt x="22" y="65"/>
                  <a:pt x="22" y="65"/>
                </a:cubicBezTo>
                <a:cubicBezTo>
                  <a:pt x="22" y="64"/>
                  <a:pt x="21" y="62"/>
                  <a:pt x="19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2"/>
                  <a:pt x="0" y="64"/>
                  <a:pt x="0" y="65"/>
                </a:cubicBezTo>
                <a:cubicBezTo>
                  <a:pt x="0" y="67"/>
                  <a:pt x="1" y="69"/>
                  <a:pt x="3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69"/>
                  <a:pt x="22" y="67"/>
                  <a:pt x="22" y="6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7" name="Freeform 81"/>
          <p:cNvSpPr>
            <a:spLocks noEditPoints="1"/>
          </p:cNvSpPr>
          <p:nvPr/>
        </p:nvSpPr>
        <p:spPr bwMode="auto">
          <a:xfrm>
            <a:off x="3100928" y="1771669"/>
            <a:ext cx="426939" cy="614221"/>
          </a:xfrm>
          <a:custGeom>
            <a:avLst/>
            <a:gdLst>
              <a:gd name="T0" fmla="*/ 98 w 196"/>
              <a:gd name="T1" fmla="*/ 5 h 282"/>
              <a:gd name="T2" fmla="*/ 113 w 196"/>
              <a:gd name="T3" fmla="*/ 0 h 282"/>
              <a:gd name="T4" fmla="*/ 155 w 196"/>
              <a:gd name="T5" fmla="*/ 128 h 282"/>
              <a:gd name="T6" fmla="*/ 108 w 196"/>
              <a:gd name="T7" fmla="*/ 143 h 282"/>
              <a:gd name="T8" fmla="*/ 98 w 196"/>
              <a:gd name="T9" fmla="*/ 111 h 282"/>
              <a:gd name="T10" fmla="*/ 98 w 196"/>
              <a:gd name="T11" fmla="*/ 5 h 282"/>
              <a:gd name="T12" fmla="*/ 98 w 196"/>
              <a:gd name="T13" fmla="*/ 222 h 282"/>
              <a:gd name="T14" fmla="*/ 136 w 196"/>
              <a:gd name="T15" fmla="*/ 209 h 282"/>
              <a:gd name="T16" fmla="*/ 107 w 196"/>
              <a:gd name="T17" fmla="*/ 209 h 282"/>
              <a:gd name="T18" fmla="*/ 107 w 196"/>
              <a:gd name="T19" fmla="*/ 192 h 282"/>
              <a:gd name="T20" fmla="*/ 152 w 196"/>
              <a:gd name="T21" fmla="*/ 192 h 282"/>
              <a:gd name="T22" fmla="*/ 189 w 196"/>
              <a:gd name="T23" fmla="*/ 192 h 282"/>
              <a:gd name="T24" fmla="*/ 196 w 196"/>
              <a:gd name="T25" fmla="*/ 192 h 282"/>
              <a:gd name="T26" fmla="*/ 196 w 196"/>
              <a:gd name="T27" fmla="*/ 209 h 282"/>
              <a:gd name="T28" fmla="*/ 180 w 196"/>
              <a:gd name="T29" fmla="*/ 209 h 282"/>
              <a:gd name="T30" fmla="*/ 134 w 196"/>
              <a:gd name="T31" fmla="*/ 247 h 282"/>
              <a:gd name="T32" fmla="*/ 169 w 196"/>
              <a:gd name="T33" fmla="*/ 267 h 282"/>
              <a:gd name="T34" fmla="*/ 169 w 196"/>
              <a:gd name="T35" fmla="*/ 282 h 282"/>
              <a:gd name="T36" fmla="*/ 98 w 196"/>
              <a:gd name="T37" fmla="*/ 282 h 282"/>
              <a:gd name="T38" fmla="*/ 98 w 196"/>
              <a:gd name="T39" fmla="*/ 268 h 282"/>
              <a:gd name="T40" fmla="*/ 111 w 196"/>
              <a:gd name="T41" fmla="*/ 255 h 282"/>
              <a:gd name="T42" fmla="*/ 98 w 196"/>
              <a:gd name="T43" fmla="*/ 242 h 282"/>
              <a:gd name="T44" fmla="*/ 98 w 196"/>
              <a:gd name="T45" fmla="*/ 222 h 282"/>
              <a:gd name="T46" fmla="*/ 67 w 196"/>
              <a:gd name="T47" fmla="*/ 15 h 282"/>
              <a:gd name="T48" fmla="*/ 98 w 196"/>
              <a:gd name="T49" fmla="*/ 5 h 282"/>
              <a:gd name="T50" fmla="*/ 98 w 196"/>
              <a:gd name="T51" fmla="*/ 111 h 282"/>
              <a:gd name="T52" fmla="*/ 92 w 196"/>
              <a:gd name="T53" fmla="*/ 92 h 282"/>
              <a:gd name="T54" fmla="*/ 33 w 196"/>
              <a:gd name="T55" fmla="*/ 157 h 282"/>
              <a:gd name="T56" fmla="*/ 98 w 196"/>
              <a:gd name="T57" fmla="*/ 222 h 282"/>
              <a:gd name="T58" fmla="*/ 98 w 196"/>
              <a:gd name="T59" fmla="*/ 222 h 282"/>
              <a:gd name="T60" fmla="*/ 98 w 196"/>
              <a:gd name="T61" fmla="*/ 242 h 282"/>
              <a:gd name="T62" fmla="*/ 85 w 196"/>
              <a:gd name="T63" fmla="*/ 255 h 282"/>
              <a:gd name="T64" fmla="*/ 98 w 196"/>
              <a:gd name="T65" fmla="*/ 268 h 282"/>
              <a:gd name="T66" fmla="*/ 98 w 196"/>
              <a:gd name="T67" fmla="*/ 282 h 282"/>
              <a:gd name="T68" fmla="*/ 27 w 196"/>
              <a:gd name="T69" fmla="*/ 282 h 282"/>
              <a:gd name="T70" fmla="*/ 27 w 196"/>
              <a:gd name="T71" fmla="*/ 267 h 282"/>
              <a:gd name="T72" fmla="*/ 61 w 196"/>
              <a:gd name="T73" fmla="*/ 247 h 282"/>
              <a:gd name="T74" fmla="*/ 0 w 196"/>
              <a:gd name="T75" fmla="*/ 157 h 282"/>
              <a:gd name="T76" fmla="*/ 82 w 196"/>
              <a:gd name="T77" fmla="*/ 61 h 282"/>
              <a:gd name="T78" fmla="*/ 67 w 196"/>
              <a:gd name="T79" fmla="*/ 15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6" h="282">
                <a:moveTo>
                  <a:pt x="98" y="5"/>
                </a:moveTo>
                <a:cubicBezTo>
                  <a:pt x="113" y="0"/>
                  <a:pt x="113" y="0"/>
                  <a:pt x="113" y="0"/>
                </a:cubicBezTo>
                <a:cubicBezTo>
                  <a:pt x="155" y="128"/>
                  <a:pt x="155" y="128"/>
                  <a:pt x="155" y="128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8" y="5"/>
                  <a:pt x="98" y="5"/>
                  <a:pt x="98" y="5"/>
                </a:cubicBezTo>
                <a:close/>
                <a:moveTo>
                  <a:pt x="98" y="222"/>
                </a:moveTo>
                <a:cubicBezTo>
                  <a:pt x="112" y="222"/>
                  <a:pt x="125" y="217"/>
                  <a:pt x="136" y="209"/>
                </a:cubicBezTo>
                <a:cubicBezTo>
                  <a:pt x="107" y="209"/>
                  <a:pt x="107" y="209"/>
                  <a:pt x="107" y="209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52" y="192"/>
                  <a:pt x="152" y="192"/>
                  <a:pt x="152" y="192"/>
                </a:cubicBezTo>
                <a:cubicBezTo>
                  <a:pt x="189" y="192"/>
                  <a:pt x="189" y="192"/>
                  <a:pt x="189" y="192"/>
                </a:cubicBezTo>
                <a:cubicBezTo>
                  <a:pt x="196" y="192"/>
                  <a:pt x="196" y="192"/>
                  <a:pt x="196" y="192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80" y="209"/>
                  <a:pt x="180" y="209"/>
                  <a:pt x="180" y="209"/>
                </a:cubicBezTo>
                <a:cubicBezTo>
                  <a:pt x="169" y="226"/>
                  <a:pt x="153" y="239"/>
                  <a:pt x="134" y="247"/>
                </a:cubicBezTo>
                <a:cubicBezTo>
                  <a:pt x="154" y="251"/>
                  <a:pt x="169" y="257"/>
                  <a:pt x="169" y="267"/>
                </a:cubicBezTo>
                <a:cubicBezTo>
                  <a:pt x="169" y="282"/>
                  <a:pt x="169" y="282"/>
                  <a:pt x="169" y="282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105" y="268"/>
                  <a:pt x="111" y="262"/>
                  <a:pt x="111" y="255"/>
                </a:cubicBezTo>
                <a:cubicBezTo>
                  <a:pt x="111" y="248"/>
                  <a:pt x="105" y="242"/>
                  <a:pt x="98" y="242"/>
                </a:cubicBezTo>
                <a:lnTo>
                  <a:pt x="98" y="222"/>
                </a:lnTo>
                <a:close/>
                <a:moveTo>
                  <a:pt x="67" y="15"/>
                </a:moveTo>
                <a:cubicBezTo>
                  <a:pt x="98" y="5"/>
                  <a:pt x="98" y="5"/>
                  <a:pt x="98" y="5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2" y="92"/>
                  <a:pt x="92" y="92"/>
                  <a:pt x="92" y="92"/>
                </a:cubicBezTo>
                <a:cubicBezTo>
                  <a:pt x="59" y="95"/>
                  <a:pt x="33" y="123"/>
                  <a:pt x="33" y="157"/>
                </a:cubicBezTo>
                <a:cubicBezTo>
                  <a:pt x="33" y="193"/>
                  <a:pt x="62" y="222"/>
                  <a:pt x="98" y="22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98" y="242"/>
                  <a:pt x="98" y="242"/>
                  <a:pt x="98" y="242"/>
                </a:cubicBezTo>
                <a:cubicBezTo>
                  <a:pt x="91" y="242"/>
                  <a:pt x="85" y="248"/>
                  <a:pt x="85" y="255"/>
                </a:cubicBezTo>
                <a:cubicBezTo>
                  <a:pt x="85" y="262"/>
                  <a:pt x="91" y="268"/>
                  <a:pt x="98" y="268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27" y="282"/>
                  <a:pt x="27" y="282"/>
                  <a:pt x="27" y="282"/>
                </a:cubicBezTo>
                <a:cubicBezTo>
                  <a:pt x="27" y="267"/>
                  <a:pt x="27" y="267"/>
                  <a:pt x="27" y="267"/>
                </a:cubicBezTo>
                <a:cubicBezTo>
                  <a:pt x="27" y="257"/>
                  <a:pt x="41" y="251"/>
                  <a:pt x="61" y="247"/>
                </a:cubicBezTo>
                <a:cubicBezTo>
                  <a:pt x="26" y="233"/>
                  <a:pt x="0" y="198"/>
                  <a:pt x="0" y="157"/>
                </a:cubicBezTo>
                <a:cubicBezTo>
                  <a:pt x="0" y="108"/>
                  <a:pt x="36" y="68"/>
                  <a:pt x="82" y="61"/>
                </a:cubicBezTo>
                <a:lnTo>
                  <a:pt x="67" y="1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8" name="Freeform 82"/>
          <p:cNvSpPr>
            <a:spLocks noEditPoints="1"/>
          </p:cNvSpPr>
          <p:nvPr/>
        </p:nvSpPr>
        <p:spPr bwMode="auto">
          <a:xfrm>
            <a:off x="2948564" y="1684377"/>
            <a:ext cx="246006" cy="217438"/>
          </a:xfrm>
          <a:custGeom>
            <a:avLst/>
            <a:gdLst>
              <a:gd name="T0" fmla="*/ 103 w 113"/>
              <a:gd name="T1" fmla="*/ 31 h 100"/>
              <a:gd name="T2" fmla="*/ 57 w 113"/>
              <a:gd name="T3" fmla="*/ 0 h 100"/>
              <a:gd name="T4" fmla="*/ 57 w 113"/>
              <a:gd name="T5" fmla="*/ 9 h 100"/>
              <a:gd name="T6" fmla="*/ 95 w 113"/>
              <a:gd name="T7" fmla="*/ 35 h 100"/>
              <a:gd name="T8" fmla="*/ 72 w 113"/>
              <a:gd name="T9" fmla="*/ 88 h 100"/>
              <a:gd name="T10" fmla="*/ 57 w 113"/>
              <a:gd name="T11" fmla="*/ 91 h 100"/>
              <a:gd name="T12" fmla="*/ 57 w 113"/>
              <a:gd name="T13" fmla="*/ 100 h 100"/>
              <a:gd name="T14" fmla="*/ 75 w 113"/>
              <a:gd name="T15" fmla="*/ 96 h 100"/>
              <a:gd name="T16" fmla="*/ 103 w 113"/>
              <a:gd name="T17" fmla="*/ 31 h 100"/>
              <a:gd name="T18" fmla="*/ 57 w 113"/>
              <a:gd name="T19" fmla="*/ 0 h 100"/>
              <a:gd name="T20" fmla="*/ 38 w 113"/>
              <a:gd name="T21" fmla="*/ 4 h 100"/>
              <a:gd name="T22" fmla="*/ 11 w 113"/>
              <a:gd name="T23" fmla="*/ 68 h 100"/>
              <a:gd name="T24" fmla="*/ 57 w 113"/>
              <a:gd name="T25" fmla="*/ 100 h 100"/>
              <a:gd name="T26" fmla="*/ 57 w 113"/>
              <a:gd name="T27" fmla="*/ 91 h 100"/>
              <a:gd name="T28" fmla="*/ 19 w 113"/>
              <a:gd name="T29" fmla="*/ 65 h 100"/>
              <a:gd name="T30" fmla="*/ 19 w 113"/>
              <a:gd name="T31" fmla="*/ 65 h 100"/>
              <a:gd name="T32" fmla="*/ 42 w 113"/>
              <a:gd name="T33" fmla="*/ 12 h 100"/>
              <a:gd name="T34" fmla="*/ 57 w 113"/>
              <a:gd name="T35" fmla="*/ 9 h 100"/>
              <a:gd name="T36" fmla="*/ 57 w 113"/>
              <a:gd name="T3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3" h="100">
                <a:moveTo>
                  <a:pt x="103" y="31"/>
                </a:moveTo>
                <a:cubicBezTo>
                  <a:pt x="95" y="12"/>
                  <a:pt x="77" y="0"/>
                  <a:pt x="57" y="0"/>
                </a:cubicBezTo>
                <a:cubicBezTo>
                  <a:pt x="57" y="9"/>
                  <a:pt x="57" y="9"/>
                  <a:pt x="57" y="9"/>
                </a:cubicBezTo>
                <a:cubicBezTo>
                  <a:pt x="73" y="9"/>
                  <a:pt x="88" y="19"/>
                  <a:pt x="95" y="35"/>
                </a:cubicBezTo>
                <a:cubicBezTo>
                  <a:pt x="103" y="56"/>
                  <a:pt x="93" y="79"/>
                  <a:pt x="72" y="88"/>
                </a:cubicBezTo>
                <a:cubicBezTo>
                  <a:pt x="67" y="90"/>
                  <a:pt x="62" y="91"/>
                  <a:pt x="57" y="91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63" y="100"/>
                  <a:pt x="69" y="99"/>
                  <a:pt x="75" y="96"/>
                </a:cubicBezTo>
                <a:cubicBezTo>
                  <a:pt x="101" y="86"/>
                  <a:pt x="113" y="57"/>
                  <a:pt x="103" y="31"/>
                </a:cubicBezTo>
                <a:close/>
                <a:moveTo>
                  <a:pt x="57" y="0"/>
                </a:moveTo>
                <a:cubicBezTo>
                  <a:pt x="51" y="0"/>
                  <a:pt x="44" y="1"/>
                  <a:pt x="38" y="4"/>
                </a:cubicBezTo>
                <a:cubicBezTo>
                  <a:pt x="13" y="14"/>
                  <a:pt x="0" y="43"/>
                  <a:pt x="11" y="68"/>
                </a:cubicBezTo>
                <a:cubicBezTo>
                  <a:pt x="18" y="88"/>
                  <a:pt x="37" y="100"/>
                  <a:pt x="57" y="100"/>
                </a:cubicBezTo>
                <a:cubicBezTo>
                  <a:pt x="57" y="91"/>
                  <a:pt x="57" y="91"/>
                  <a:pt x="57" y="91"/>
                </a:cubicBezTo>
                <a:cubicBezTo>
                  <a:pt x="41" y="90"/>
                  <a:pt x="26" y="81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1" y="44"/>
                  <a:pt x="21" y="21"/>
                  <a:pt x="42" y="12"/>
                </a:cubicBezTo>
                <a:cubicBezTo>
                  <a:pt x="47" y="10"/>
                  <a:pt x="52" y="9"/>
                  <a:pt x="57" y="9"/>
                </a:cubicBezTo>
                <a:lnTo>
                  <a:pt x="57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9" name="Freeform 83"/>
          <p:cNvSpPr>
            <a:spLocks/>
          </p:cNvSpPr>
          <p:nvPr/>
        </p:nvSpPr>
        <p:spPr bwMode="auto">
          <a:xfrm>
            <a:off x="2878730" y="1814522"/>
            <a:ext cx="107925" cy="68247"/>
          </a:xfrm>
          <a:custGeom>
            <a:avLst/>
            <a:gdLst>
              <a:gd name="T0" fmla="*/ 7 w 68"/>
              <a:gd name="T1" fmla="*/ 43 h 43"/>
              <a:gd name="T2" fmla="*/ 0 w 68"/>
              <a:gd name="T3" fmla="*/ 25 h 43"/>
              <a:gd name="T4" fmla="*/ 62 w 68"/>
              <a:gd name="T5" fmla="*/ 0 h 43"/>
              <a:gd name="T6" fmla="*/ 68 w 68"/>
              <a:gd name="T7" fmla="*/ 18 h 43"/>
              <a:gd name="T8" fmla="*/ 7 w 68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43">
                <a:moveTo>
                  <a:pt x="7" y="43"/>
                </a:moveTo>
                <a:lnTo>
                  <a:pt x="0" y="25"/>
                </a:lnTo>
                <a:lnTo>
                  <a:pt x="62" y="0"/>
                </a:lnTo>
                <a:lnTo>
                  <a:pt x="68" y="18"/>
                </a:lnTo>
                <a:lnTo>
                  <a:pt x="7" y="4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0" name="Freeform 84"/>
          <p:cNvSpPr>
            <a:spLocks/>
          </p:cNvSpPr>
          <p:nvPr/>
        </p:nvSpPr>
        <p:spPr bwMode="auto">
          <a:xfrm>
            <a:off x="2810484" y="1824045"/>
            <a:ext cx="146016" cy="88879"/>
          </a:xfrm>
          <a:custGeom>
            <a:avLst/>
            <a:gdLst>
              <a:gd name="T0" fmla="*/ 16 w 67"/>
              <a:gd name="T1" fmla="*/ 39 h 41"/>
              <a:gd name="T2" fmla="*/ 2 w 67"/>
              <a:gd name="T3" fmla="*/ 33 h 41"/>
              <a:gd name="T4" fmla="*/ 8 w 67"/>
              <a:gd name="T5" fmla="*/ 19 h 41"/>
              <a:gd name="T6" fmla="*/ 50 w 67"/>
              <a:gd name="T7" fmla="*/ 2 h 41"/>
              <a:gd name="T8" fmla="*/ 64 w 67"/>
              <a:gd name="T9" fmla="*/ 8 h 41"/>
              <a:gd name="T10" fmla="*/ 58 w 67"/>
              <a:gd name="T11" fmla="*/ 22 h 41"/>
              <a:gd name="T12" fmla="*/ 16 w 67"/>
              <a:gd name="T13" fmla="*/ 3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41">
                <a:moveTo>
                  <a:pt x="16" y="39"/>
                </a:moveTo>
                <a:cubicBezTo>
                  <a:pt x="10" y="41"/>
                  <a:pt x="4" y="39"/>
                  <a:pt x="2" y="33"/>
                </a:cubicBezTo>
                <a:cubicBezTo>
                  <a:pt x="0" y="28"/>
                  <a:pt x="2" y="21"/>
                  <a:pt x="8" y="19"/>
                </a:cubicBezTo>
                <a:cubicBezTo>
                  <a:pt x="50" y="2"/>
                  <a:pt x="50" y="2"/>
                  <a:pt x="50" y="2"/>
                </a:cubicBezTo>
                <a:cubicBezTo>
                  <a:pt x="56" y="0"/>
                  <a:pt x="62" y="3"/>
                  <a:pt x="64" y="8"/>
                </a:cubicBezTo>
                <a:cubicBezTo>
                  <a:pt x="67" y="14"/>
                  <a:pt x="64" y="20"/>
                  <a:pt x="58" y="22"/>
                </a:cubicBezTo>
                <a:lnTo>
                  <a:pt x="16" y="3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1" name="Freeform 85"/>
          <p:cNvSpPr>
            <a:spLocks noEditPoints="1"/>
          </p:cNvSpPr>
          <p:nvPr/>
        </p:nvSpPr>
        <p:spPr bwMode="auto">
          <a:xfrm>
            <a:off x="2726365" y="2982651"/>
            <a:ext cx="445985" cy="158713"/>
          </a:xfrm>
          <a:custGeom>
            <a:avLst/>
            <a:gdLst>
              <a:gd name="T0" fmla="*/ 142 w 205"/>
              <a:gd name="T1" fmla="*/ 5 h 73"/>
              <a:gd name="T2" fmla="*/ 157 w 205"/>
              <a:gd name="T3" fmla="*/ 2 h 73"/>
              <a:gd name="T4" fmla="*/ 164 w 205"/>
              <a:gd name="T5" fmla="*/ 5 h 73"/>
              <a:gd name="T6" fmla="*/ 179 w 205"/>
              <a:gd name="T7" fmla="*/ 2 h 73"/>
              <a:gd name="T8" fmla="*/ 202 w 205"/>
              <a:gd name="T9" fmla="*/ 18 h 73"/>
              <a:gd name="T10" fmla="*/ 187 w 205"/>
              <a:gd name="T11" fmla="*/ 42 h 73"/>
              <a:gd name="T12" fmla="*/ 177 w 205"/>
              <a:gd name="T13" fmla="*/ 43 h 73"/>
              <a:gd name="T14" fmla="*/ 166 w 205"/>
              <a:gd name="T15" fmla="*/ 18 h 73"/>
              <a:gd name="T16" fmla="*/ 172 w 205"/>
              <a:gd name="T17" fmla="*/ 45 h 73"/>
              <a:gd name="T18" fmla="*/ 167 w 205"/>
              <a:gd name="T19" fmla="*/ 50 h 73"/>
              <a:gd name="T20" fmla="*/ 142 w 205"/>
              <a:gd name="T21" fmla="*/ 55 h 73"/>
              <a:gd name="T22" fmla="*/ 142 w 205"/>
              <a:gd name="T23" fmla="*/ 20 h 73"/>
              <a:gd name="T24" fmla="*/ 158 w 205"/>
              <a:gd name="T25" fmla="*/ 17 h 73"/>
              <a:gd name="T26" fmla="*/ 163 w 205"/>
              <a:gd name="T27" fmla="*/ 19 h 73"/>
              <a:gd name="T28" fmla="*/ 161 w 205"/>
              <a:gd name="T29" fmla="*/ 9 h 73"/>
              <a:gd name="T30" fmla="*/ 155 w 205"/>
              <a:gd name="T31" fmla="*/ 5 h 73"/>
              <a:gd name="T32" fmla="*/ 142 w 205"/>
              <a:gd name="T33" fmla="*/ 8 h 73"/>
              <a:gd name="T34" fmla="*/ 142 w 205"/>
              <a:gd name="T35" fmla="*/ 5 h 73"/>
              <a:gd name="T36" fmla="*/ 28 w 205"/>
              <a:gd name="T37" fmla="*/ 30 h 73"/>
              <a:gd name="T38" fmla="*/ 116 w 205"/>
              <a:gd name="T39" fmla="*/ 13 h 73"/>
              <a:gd name="T40" fmla="*/ 121 w 205"/>
              <a:gd name="T41" fmla="*/ 9 h 73"/>
              <a:gd name="T42" fmla="*/ 142 w 205"/>
              <a:gd name="T43" fmla="*/ 5 h 73"/>
              <a:gd name="T44" fmla="*/ 142 w 205"/>
              <a:gd name="T45" fmla="*/ 8 h 73"/>
              <a:gd name="T46" fmla="*/ 124 w 205"/>
              <a:gd name="T47" fmla="*/ 11 h 73"/>
              <a:gd name="T48" fmla="*/ 120 w 205"/>
              <a:gd name="T49" fmla="*/ 17 h 73"/>
              <a:gd name="T50" fmla="*/ 122 w 205"/>
              <a:gd name="T51" fmla="*/ 28 h 73"/>
              <a:gd name="T52" fmla="*/ 122 w 205"/>
              <a:gd name="T53" fmla="*/ 28 h 73"/>
              <a:gd name="T54" fmla="*/ 126 w 205"/>
              <a:gd name="T55" fmla="*/ 24 h 73"/>
              <a:gd name="T56" fmla="*/ 142 w 205"/>
              <a:gd name="T57" fmla="*/ 20 h 73"/>
              <a:gd name="T58" fmla="*/ 142 w 205"/>
              <a:gd name="T59" fmla="*/ 55 h 73"/>
              <a:gd name="T60" fmla="*/ 130 w 205"/>
              <a:gd name="T61" fmla="*/ 57 h 73"/>
              <a:gd name="T62" fmla="*/ 125 w 205"/>
              <a:gd name="T63" fmla="*/ 56 h 73"/>
              <a:gd name="T64" fmla="*/ 35 w 205"/>
              <a:gd name="T65" fmla="*/ 73 h 73"/>
              <a:gd name="T66" fmla="*/ 28 w 205"/>
              <a:gd name="T67" fmla="*/ 70 h 73"/>
              <a:gd name="T68" fmla="*/ 28 w 205"/>
              <a:gd name="T69" fmla="*/ 67 h 73"/>
              <a:gd name="T70" fmla="*/ 35 w 205"/>
              <a:gd name="T71" fmla="*/ 70 h 73"/>
              <a:gd name="T72" fmla="*/ 35 w 205"/>
              <a:gd name="T73" fmla="*/ 70 h 73"/>
              <a:gd name="T74" fmla="*/ 37 w 205"/>
              <a:gd name="T75" fmla="*/ 70 h 73"/>
              <a:gd name="T76" fmla="*/ 42 w 205"/>
              <a:gd name="T77" fmla="*/ 62 h 73"/>
              <a:gd name="T78" fmla="*/ 36 w 205"/>
              <a:gd name="T79" fmla="*/ 57 h 73"/>
              <a:gd name="T80" fmla="*/ 40 w 205"/>
              <a:gd name="T81" fmla="*/ 50 h 73"/>
              <a:gd name="T82" fmla="*/ 34 w 205"/>
              <a:gd name="T83" fmla="*/ 45 h 73"/>
              <a:gd name="T84" fmla="*/ 37 w 205"/>
              <a:gd name="T85" fmla="*/ 38 h 73"/>
              <a:gd name="T86" fmla="*/ 30 w 205"/>
              <a:gd name="T87" fmla="*/ 33 h 73"/>
              <a:gd name="T88" fmla="*/ 28 w 205"/>
              <a:gd name="T89" fmla="*/ 33 h 73"/>
              <a:gd name="T90" fmla="*/ 28 w 205"/>
              <a:gd name="T91" fmla="*/ 34 h 73"/>
              <a:gd name="T92" fmla="*/ 28 w 205"/>
              <a:gd name="T93" fmla="*/ 30 h 73"/>
              <a:gd name="T94" fmla="*/ 26 w 205"/>
              <a:gd name="T95" fmla="*/ 31 h 73"/>
              <a:gd name="T96" fmla="*/ 28 w 205"/>
              <a:gd name="T97" fmla="*/ 30 h 73"/>
              <a:gd name="T98" fmla="*/ 28 w 205"/>
              <a:gd name="T99" fmla="*/ 34 h 73"/>
              <a:gd name="T100" fmla="*/ 13 w 205"/>
              <a:gd name="T101" fmla="*/ 49 h 73"/>
              <a:gd name="T102" fmla="*/ 15 w 205"/>
              <a:gd name="T103" fmla="*/ 62 h 73"/>
              <a:gd name="T104" fmla="*/ 28 w 205"/>
              <a:gd name="T105" fmla="*/ 67 h 73"/>
              <a:gd name="T106" fmla="*/ 28 w 205"/>
              <a:gd name="T107" fmla="*/ 70 h 73"/>
              <a:gd name="T108" fmla="*/ 0 w 205"/>
              <a:gd name="T109" fmla="*/ 58 h 73"/>
              <a:gd name="T110" fmla="*/ 26 w 205"/>
              <a:gd name="T111" fmla="*/ 3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5" h="73">
                <a:moveTo>
                  <a:pt x="142" y="5"/>
                </a:moveTo>
                <a:cubicBezTo>
                  <a:pt x="157" y="2"/>
                  <a:pt x="157" y="2"/>
                  <a:pt x="157" y="2"/>
                </a:cubicBezTo>
                <a:cubicBezTo>
                  <a:pt x="160" y="1"/>
                  <a:pt x="163" y="3"/>
                  <a:pt x="164" y="5"/>
                </a:cubicBezTo>
                <a:cubicBezTo>
                  <a:pt x="179" y="2"/>
                  <a:pt x="179" y="2"/>
                  <a:pt x="179" y="2"/>
                </a:cubicBezTo>
                <a:cubicBezTo>
                  <a:pt x="190" y="0"/>
                  <a:pt x="200" y="7"/>
                  <a:pt x="202" y="18"/>
                </a:cubicBezTo>
                <a:cubicBezTo>
                  <a:pt x="205" y="29"/>
                  <a:pt x="197" y="39"/>
                  <a:pt x="187" y="42"/>
                </a:cubicBezTo>
                <a:cubicBezTo>
                  <a:pt x="177" y="43"/>
                  <a:pt x="177" y="43"/>
                  <a:pt x="177" y="43"/>
                </a:cubicBezTo>
                <a:cubicBezTo>
                  <a:pt x="166" y="18"/>
                  <a:pt x="166" y="18"/>
                  <a:pt x="166" y="18"/>
                </a:cubicBezTo>
                <a:cubicBezTo>
                  <a:pt x="172" y="45"/>
                  <a:pt x="172" y="45"/>
                  <a:pt x="172" y="45"/>
                </a:cubicBezTo>
                <a:cubicBezTo>
                  <a:pt x="172" y="47"/>
                  <a:pt x="170" y="50"/>
                  <a:pt x="167" y="5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58" y="17"/>
                  <a:pt x="158" y="17"/>
                  <a:pt x="158" y="17"/>
                </a:cubicBezTo>
                <a:cubicBezTo>
                  <a:pt x="160" y="17"/>
                  <a:pt x="162" y="18"/>
                  <a:pt x="163" y="19"/>
                </a:cubicBezTo>
                <a:cubicBezTo>
                  <a:pt x="161" y="9"/>
                  <a:pt x="161" y="9"/>
                  <a:pt x="161" y="9"/>
                </a:cubicBezTo>
                <a:cubicBezTo>
                  <a:pt x="161" y="6"/>
                  <a:pt x="158" y="5"/>
                  <a:pt x="155" y="5"/>
                </a:cubicBezTo>
                <a:cubicBezTo>
                  <a:pt x="142" y="8"/>
                  <a:pt x="142" y="8"/>
                  <a:pt x="142" y="8"/>
                </a:cubicBezTo>
                <a:lnTo>
                  <a:pt x="142" y="5"/>
                </a:lnTo>
                <a:close/>
                <a:moveTo>
                  <a:pt x="28" y="30"/>
                </a:moveTo>
                <a:cubicBezTo>
                  <a:pt x="116" y="13"/>
                  <a:pt x="116" y="13"/>
                  <a:pt x="116" y="13"/>
                </a:cubicBezTo>
                <a:cubicBezTo>
                  <a:pt x="117" y="11"/>
                  <a:pt x="119" y="9"/>
                  <a:pt x="121" y="9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8"/>
                  <a:pt x="142" y="8"/>
                  <a:pt x="142" y="8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1" y="12"/>
                  <a:pt x="119" y="15"/>
                  <a:pt x="120" y="17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6"/>
                  <a:pt x="124" y="24"/>
                  <a:pt x="126" y="24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28" y="58"/>
                  <a:pt x="126" y="57"/>
                  <a:pt x="125" y="56"/>
                </a:cubicBezTo>
                <a:cubicBezTo>
                  <a:pt x="35" y="73"/>
                  <a:pt x="35" y="73"/>
                  <a:pt x="35" y="73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67"/>
                  <a:pt x="28" y="67"/>
                  <a:pt x="28" y="67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70"/>
                  <a:pt x="35" y="70"/>
                  <a:pt x="35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41" y="69"/>
                  <a:pt x="43" y="66"/>
                  <a:pt x="42" y="62"/>
                </a:cubicBezTo>
                <a:cubicBezTo>
                  <a:pt x="42" y="59"/>
                  <a:pt x="39" y="57"/>
                  <a:pt x="36" y="57"/>
                </a:cubicBezTo>
                <a:cubicBezTo>
                  <a:pt x="39" y="56"/>
                  <a:pt x="40" y="53"/>
                  <a:pt x="40" y="50"/>
                </a:cubicBezTo>
                <a:cubicBezTo>
                  <a:pt x="39" y="47"/>
                  <a:pt x="37" y="45"/>
                  <a:pt x="34" y="45"/>
                </a:cubicBezTo>
                <a:cubicBezTo>
                  <a:pt x="36" y="44"/>
                  <a:pt x="38" y="41"/>
                  <a:pt x="37" y="38"/>
                </a:cubicBezTo>
                <a:cubicBezTo>
                  <a:pt x="37" y="34"/>
                  <a:pt x="33" y="32"/>
                  <a:pt x="30" y="33"/>
                </a:cubicBezTo>
                <a:cubicBezTo>
                  <a:pt x="28" y="33"/>
                  <a:pt x="28" y="33"/>
                  <a:pt x="28" y="33"/>
                </a:cubicBezTo>
                <a:cubicBezTo>
                  <a:pt x="28" y="34"/>
                  <a:pt x="28" y="34"/>
                  <a:pt x="28" y="34"/>
                </a:cubicBezTo>
                <a:lnTo>
                  <a:pt x="28" y="30"/>
                </a:lnTo>
                <a:close/>
                <a:moveTo>
                  <a:pt x="26" y="31"/>
                </a:moveTo>
                <a:cubicBezTo>
                  <a:pt x="28" y="30"/>
                  <a:pt x="28" y="30"/>
                  <a:pt x="28" y="30"/>
                </a:cubicBezTo>
                <a:cubicBezTo>
                  <a:pt x="28" y="34"/>
                  <a:pt x="28" y="34"/>
                  <a:pt x="28" y="3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62"/>
                  <a:pt x="15" y="62"/>
                  <a:pt x="15" y="62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70"/>
                  <a:pt x="28" y="70"/>
                  <a:pt x="28" y="70"/>
                </a:cubicBezTo>
                <a:cubicBezTo>
                  <a:pt x="0" y="58"/>
                  <a:pt x="0" y="58"/>
                  <a:pt x="0" y="58"/>
                </a:cubicBezTo>
                <a:lnTo>
                  <a:pt x="26" y="31"/>
                </a:lnTo>
                <a:close/>
              </a:path>
            </a:pathLst>
          </a:custGeom>
          <a:solidFill>
            <a:srgbClr val="FE978C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2" name="Freeform 86"/>
          <p:cNvSpPr>
            <a:spLocks/>
          </p:cNvSpPr>
          <p:nvPr/>
        </p:nvSpPr>
        <p:spPr bwMode="auto">
          <a:xfrm>
            <a:off x="4573788" y="3392132"/>
            <a:ext cx="246006" cy="315840"/>
          </a:xfrm>
          <a:custGeom>
            <a:avLst/>
            <a:gdLst>
              <a:gd name="T0" fmla="*/ 113 w 113"/>
              <a:gd name="T1" fmla="*/ 25 h 145"/>
              <a:gd name="T2" fmla="*/ 108 w 113"/>
              <a:gd name="T3" fmla="*/ 22 h 145"/>
              <a:gd name="T4" fmla="*/ 42 w 113"/>
              <a:gd name="T5" fmla="*/ 128 h 145"/>
              <a:gd name="T6" fmla="*/ 19 w 113"/>
              <a:gd name="T7" fmla="*/ 132 h 145"/>
              <a:gd name="T8" fmla="*/ 12 w 113"/>
              <a:gd name="T9" fmla="*/ 109 h 145"/>
              <a:gd name="T10" fmla="*/ 78 w 113"/>
              <a:gd name="T11" fmla="*/ 3 h 145"/>
              <a:gd name="T12" fmla="*/ 73 w 113"/>
              <a:gd name="T13" fmla="*/ 0 h 145"/>
              <a:gd name="T14" fmla="*/ 6 w 113"/>
              <a:gd name="T15" fmla="*/ 107 h 145"/>
              <a:gd name="T16" fmla="*/ 15 w 113"/>
              <a:gd name="T17" fmla="*/ 138 h 145"/>
              <a:gd name="T18" fmla="*/ 47 w 113"/>
              <a:gd name="T19" fmla="*/ 132 h 145"/>
              <a:gd name="T20" fmla="*/ 113 w 113"/>
              <a:gd name="T21" fmla="*/ 2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" h="145">
                <a:moveTo>
                  <a:pt x="113" y="25"/>
                </a:moveTo>
                <a:cubicBezTo>
                  <a:pt x="108" y="22"/>
                  <a:pt x="108" y="22"/>
                  <a:pt x="108" y="22"/>
                </a:cubicBezTo>
                <a:cubicBezTo>
                  <a:pt x="42" y="128"/>
                  <a:pt x="42" y="128"/>
                  <a:pt x="42" y="128"/>
                </a:cubicBezTo>
                <a:cubicBezTo>
                  <a:pt x="38" y="135"/>
                  <a:pt x="27" y="137"/>
                  <a:pt x="19" y="132"/>
                </a:cubicBezTo>
                <a:cubicBezTo>
                  <a:pt x="11" y="127"/>
                  <a:pt x="8" y="117"/>
                  <a:pt x="12" y="109"/>
                </a:cubicBezTo>
                <a:cubicBezTo>
                  <a:pt x="78" y="3"/>
                  <a:pt x="78" y="3"/>
                  <a:pt x="78" y="3"/>
                </a:cubicBezTo>
                <a:cubicBezTo>
                  <a:pt x="73" y="0"/>
                  <a:pt x="73" y="0"/>
                  <a:pt x="73" y="0"/>
                </a:cubicBezTo>
                <a:cubicBezTo>
                  <a:pt x="6" y="107"/>
                  <a:pt x="6" y="107"/>
                  <a:pt x="6" y="107"/>
                </a:cubicBezTo>
                <a:cubicBezTo>
                  <a:pt x="0" y="117"/>
                  <a:pt x="4" y="131"/>
                  <a:pt x="15" y="138"/>
                </a:cubicBezTo>
                <a:cubicBezTo>
                  <a:pt x="26" y="145"/>
                  <a:pt x="40" y="142"/>
                  <a:pt x="47" y="132"/>
                </a:cubicBezTo>
                <a:lnTo>
                  <a:pt x="113" y="2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3" name="Freeform 87"/>
          <p:cNvSpPr>
            <a:spLocks/>
          </p:cNvSpPr>
          <p:nvPr/>
        </p:nvSpPr>
        <p:spPr bwMode="auto">
          <a:xfrm>
            <a:off x="4713456" y="3381021"/>
            <a:ext cx="119035" cy="82531"/>
          </a:xfrm>
          <a:custGeom>
            <a:avLst/>
            <a:gdLst>
              <a:gd name="T0" fmla="*/ 54 w 55"/>
              <a:gd name="T1" fmla="*/ 35 h 38"/>
              <a:gd name="T2" fmla="*/ 48 w 55"/>
              <a:gd name="T3" fmla="*/ 37 h 38"/>
              <a:gd name="T4" fmla="*/ 3 w 55"/>
              <a:gd name="T5" fmla="*/ 9 h 38"/>
              <a:gd name="T6" fmla="*/ 2 w 55"/>
              <a:gd name="T7" fmla="*/ 3 h 38"/>
              <a:gd name="T8" fmla="*/ 8 w 55"/>
              <a:gd name="T9" fmla="*/ 1 h 38"/>
              <a:gd name="T10" fmla="*/ 53 w 55"/>
              <a:gd name="T11" fmla="*/ 29 h 38"/>
              <a:gd name="T12" fmla="*/ 54 w 55"/>
              <a:gd name="T13" fmla="*/ 3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38">
                <a:moveTo>
                  <a:pt x="54" y="35"/>
                </a:moveTo>
                <a:cubicBezTo>
                  <a:pt x="53" y="37"/>
                  <a:pt x="50" y="38"/>
                  <a:pt x="48" y="37"/>
                </a:cubicBezTo>
                <a:cubicBezTo>
                  <a:pt x="3" y="9"/>
                  <a:pt x="3" y="9"/>
                  <a:pt x="3" y="9"/>
                </a:cubicBezTo>
                <a:cubicBezTo>
                  <a:pt x="1" y="7"/>
                  <a:pt x="0" y="5"/>
                  <a:pt x="2" y="3"/>
                </a:cubicBezTo>
                <a:cubicBezTo>
                  <a:pt x="3" y="1"/>
                  <a:pt x="6" y="0"/>
                  <a:pt x="8" y="1"/>
                </a:cubicBezTo>
                <a:cubicBezTo>
                  <a:pt x="53" y="29"/>
                  <a:pt x="53" y="29"/>
                  <a:pt x="53" y="29"/>
                </a:cubicBezTo>
                <a:cubicBezTo>
                  <a:pt x="55" y="31"/>
                  <a:pt x="55" y="33"/>
                  <a:pt x="54" y="3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4" name="Freeform 88"/>
          <p:cNvSpPr>
            <a:spLocks/>
          </p:cNvSpPr>
          <p:nvPr/>
        </p:nvSpPr>
        <p:spPr bwMode="auto">
          <a:xfrm>
            <a:off x="4621402" y="3446095"/>
            <a:ext cx="163475" cy="226960"/>
          </a:xfrm>
          <a:custGeom>
            <a:avLst/>
            <a:gdLst>
              <a:gd name="T0" fmla="*/ 75 w 75"/>
              <a:gd name="T1" fmla="*/ 4 h 104"/>
              <a:gd name="T2" fmla="*/ 69 w 75"/>
              <a:gd name="T3" fmla="*/ 0 h 104"/>
              <a:gd name="T4" fmla="*/ 10 w 75"/>
              <a:gd name="T5" fmla="*/ 95 h 104"/>
              <a:gd name="T6" fmla="*/ 0 w 75"/>
              <a:gd name="T7" fmla="*/ 100 h 104"/>
              <a:gd name="T8" fmla="*/ 1 w 75"/>
              <a:gd name="T9" fmla="*/ 101 h 104"/>
              <a:gd name="T10" fmla="*/ 17 w 75"/>
              <a:gd name="T11" fmla="*/ 98 h 104"/>
              <a:gd name="T12" fmla="*/ 75 w 75"/>
              <a:gd name="T13" fmla="*/ 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104">
                <a:moveTo>
                  <a:pt x="75" y="4"/>
                </a:moveTo>
                <a:cubicBezTo>
                  <a:pt x="69" y="0"/>
                  <a:pt x="69" y="0"/>
                  <a:pt x="69" y="0"/>
                </a:cubicBezTo>
                <a:cubicBezTo>
                  <a:pt x="10" y="95"/>
                  <a:pt x="10" y="95"/>
                  <a:pt x="10" y="95"/>
                </a:cubicBezTo>
                <a:cubicBezTo>
                  <a:pt x="8" y="98"/>
                  <a:pt x="4" y="100"/>
                  <a:pt x="0" y="100"/>
                </a:cubicBezTo>
                <a:cubicBezTo>
                  <a:pt x="0" y="100"/>
                  <a:pt x="1" y="100"/>
                  <a:pt x="1" y="101"/>
                </a:cubicBezTo>
                <a:cubicBezTo>
                  <a:pt x="7" y="104"/>
                  <a:pt x="14" y="103"/>
                  <a:pt x="17" y="98"/>
                </a:cubicBezTo>
                <a:lnTo>
                  <a:pt x="75" y="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5" name="Freeform 89"/>
          <p:cNvSpPr>
            <a:spLocks noEditPoints="1"/>
          </p:cNvSpPr>
          <p:nvPr/>
        </p:nvSpPr>
        <p:spPr bwMode="auto">
          <a:xfrm>
            <a:off x="4240489" y="2154168"/>
            <a:ext cx="222199" cy="161888"/>
          </a:xfrm>
          <a:custGeom>
            <a:avLst/>
            <a:gdLst>
              <a:gd name="T0" fmla="*/ 84 w 102"/>
              <a:gd name="T1" fmla="*/ 71 h 74"/>
              <a:gd name="T2" fmla="*/ 79 w 102"/>
              <a:gd name="T3" fmla="*/ 69 h 74"/>
              <a:gd name="T4" fmla="*/ 79 w 102"/>
              <a:gd name="T5" fmla="*/ 69 h 74"/>
              <a:gd name="T6" fmla="*/ 79 w 102"/>
              <a:gd name="T7" fmla="*/ 52 h 74"/>
              <a:gd name="T8" fmla="*/ 86 w 102"/>
              <a:gd name="T9" fmla="*/ 49 h 74"/>
              <a:gd name="T10" fmla="*/ 90 w 102"/>
              <a:gd name="T11" fmla="*/ 38 h 74"/>
              <a:gd name="T12" fmla="*/ 79 w 102"/>
              <a:gd name="T13" fmla="*/ 31 h 74"/>
              <a:gd name="T14" fmla="*/ 85 w 102"/>
              <a:gd name="T15" fmla="*/ 20 h 74"/>
              <a:gd name="T16" fmla="*/ 79 w 102"/>
              <a:gd name="T17" fmla="*/ 16 h 74"/>
              <a:gd name="T18" fmla="*/ 72 w 102"/>
              <a:gd name="T19" fmla="*/ 3 h 74"/>
              <a:gd name="T20" fmla="*/ 79 w 102"/>
              <a:gd name="T21" fmla="*/ 16 h 74"/>
              <a:gd name="T22" fmla="*/ 72 w 102"/>
              <a:gd name="T23" fmla="*/ 21 h 74"/>
              <a:gd name="T24" fmla="*/ 72 w 102"/>
              <a:gd name="T25" fmla="*/ 9 h 74"/>
              <a:gd name="T26" fmla="*/ 79 w 102"/>
              <a:gd name="T27" fmla="*/ 73 h 74"/>
              <a:gd name="T28" fmla="*/ 72 w 102"/>
              <a:gd name="T29" fmla="*/ 69 h 74"/>
              <a:gd name="T30" fmla="*/ 79 w 102"/>
              <a:gd name="T31" fmla="*/ 73 h 74"/>
              <a:gd name="T32" fmla="*/ 79 w 102"/>
              <a:gd name="T33" fmla="*/ 34 h 74"/>
              <a:gd name="T34" fmla="*/ 75 w 102"/>
              <a:gd name="T35" fmla="*/ 45 h 74"/>
              <a:gd name="T36" fmla="*/ 79 w 102"/>
              <a:gd name="T37" fmla="*/ 52 h 74"/>
              <a:gd name="T38" fmla="*/ 72 w 102"/>
              <a:gd name="T39" fmla="*/ 25 h 74"/>
              <a:gd name="T40" fmla="*/ 79 w 102"/>
              <a:gd name="T41" fmla="*/ 31 h 74"/>
              <a:gd name="T42" fmla="*/ 72 w 102"/>
              <a:gd name="T43" fmla="*/ 3 h 74"/>
              <a:gd name="T44" fmla="*/ 71 w 102"/>
              <a:gd name="T45" fmla="*/ 8 h 74"/>
              <a:gd name="T46" fmla="*/ 66 w 102"/>
              <a:gd name="T47" fmla="*/ 2 h 74"/>
              <a:gd name="T48" fmla="*/ 66 w 102"/>
              <a:gd name="T49" fmla="*/ 73 h 74"/>
              <a:gd name="T50" fmla="*/ 67 w 102"/>
              <a:gd name="T51" fmla="*/ 65 h 74"/>
              <a:gd name="T52" fmla="*/ 72 w 102"/>
              <a:gd name="T53" fmla="*/ 74 h 74"/>
              <a:gd name="T54" fmla="*/ 72 w 102"/>
              <a:gd name="T55" fmla="*/ 21 h 74"/>
              <a:gd name="T56" fmla="*/ 72 w 102"/>
              <a:gd name="T57" fmla="*/ 52 h 74"/>
              <a:gd name="T58" fmla="*/ 66 w 102"/>
              <a:gd name="T59" fmla="*/ 57 h 74"/>
              <a:gd name="T60" fmla="*/ 69 w 102"/>
              <a:gd name="T61" fmla="*/ 16 h 74"/>
              <a:gd name="T62" fmla="*/ 22 w 102"/>
              <a:gd name="T63" fmla="*/ 10 h 74"/>
              <a:gd name="T64" fmla="*/ 66 w 102"/>
              <a:gd name="T65" fmla="*/ 5 h 74"/>
              <a:gd name="T66" fmla="*/ 64 w 102"/>
              <a:gd name="T67" fmla="*/ 6 h 74"/>
              <a:gd name="T68" fmla="*/ 66 w 102"/>
              <a:gd name="T69" fmla="*/ 16 h 74"/>
              <a:gd name="T70" fmla="*/ 66 w 102"/>
              <a:gd name="T71" fmla="*/ 64 h 74"/>
              <a:gd name="T72" fmla="*/ 37 w 102"/>
              <a:gd name="T73" fmla="*/ 57 h 74"/>
              <a:gd name="T74" fmla="*/ 22 w 102"/>
              <a:gd name="T75" fmla="*/ 49 h 74"/>
              <a:gd name="T76" fmla="*/ 27 w 102"/>
              <a:gd name="T77" fmla="*/ 48 h 74"/>
              <a:gd name="T78" fmla="*/ 22 w 102"/>
              <a:gd name="T79" fmla="*/ 27 h 74"/>
              <a:gd name="T80" fmla="*/ 2 w 102"/>
              <a:gd name="T81" fmla="*/ 41 h 74"/>
              <a:gd name="T82" fmla="*/ 22 w 102"/>
              <a:gd name="T83" fmla="*/ 10 h 74"/>
              <a:gd name="T84" fmla="*/ 17 w 102"/>
              <a:gd name="T85" fmla="*/ 28 h 74"/>
              <a:gd name="T86" fmla="*/ 22 w 102"/>
              <a:gd name="T87" fmla="*/ 49 h 74"/>
              <a:gd name="T88" fmla="*/ 2 w 102"/>
              <a:gd name="T89" fmla="*/ 4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2" h="74">
                <a:moveTo>
                  <a:pt x="79" y="7"/>
                </a:moveTo>
                <a:cubicBezTo>
                  <a:pt x="102" y="22"/>
                  <a:pt x="98" y="62"/>
                  <a:pt x="84" y="71"/>
                </a:cubicBezTo>
                <a:cubicBezTo>
                  <a:pt x="82" y="72"/>
                  <a:pt x="80" y="73"/>
                  <a:pt x="79" y="73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83" y="67"/>
                  <a:pt x="85" y="61"/>
                  <a:pt x="83" y="57"/>
                </a:cubicBezTo>
                <a:cubicBezTo>
                  <a:pt x="82" y="55"/>
                  <a:pt x="80" y="53"/>
                  <a:pt x="79" y="52"/>
                </a:cubicBezTo>
                <a:cubicBezTo>
                  <a:pt x="79" y="49"/>
                  <a:pt x="79" y="49"/>
                  <a:pt x="79" y="49"/>
                </a:cubicBezTo>
                <a:cubicBezTo>
                  <a:pt x="81" y="50"/>
                  <a:pt x="84" y="50"/>
                  <a:pt x="86" y="49"/>
                </a:cubicBezTo>
                <a:cubicBezTo>
                  <a:pt x="86" y="49"/>
                  <a:pt x="86" y="49"/>
                  <a:pt x="86" y="49"/>
                </a:cubicBezTo>
                <a:cubicBezTo>
                  <a:pt x="90" y="47"/>
                  <a:pt x="92" y="42"/>
                  <a:pt x="90" y="38"/>
                </a:cubicBezTo>
                <a:cubicBezTo>
                  <a:pt x="88" y="34"/>
                  <a:pt x="83" y="32"/>
                  <a:pt x="79" y="34"/>
                </a:cubicBezTo>
                <a:cubicBezTo>
                  <a:pt x="79" y="31"/>
                  <a:pt x="79" y="31"/>
                  <a:pt x="79" y="31"/>
                </a:cubicBezTo>
                <a:cubicBezTo>
                  <a:pt x="80" y="31"/>
                  <a:pt x="81" y="30"/>
                  <a:pt x="82" y="30"/>
                </a:cubicBezTo>
                <a:cubicBezTo>
                  <a:pt x="86" y="28"/>
                  <a:pt x="87" y="24"/>
                  <a:pt x="85" y="20"/>
                </a:cubicBezTo>
                <a:cubicBezTo>
                  <a:pt x="85" y="20"/>
                  <a:pt x="85" y="20"/>
                  <a:pt x="85" y="20"/>
                </a:cubicBezTo>
                <a:cubicBezTo>
                  <a:pt x="84" y="17"/>
                  <a:pt x="81" y="16"/>
                  <a:pt x="79" y="16"/>
                </a:cubicBezTo>
                <a:lnTo>
                  <a:pt x="79" y="7"/>
                </a:lnTo>
                <a:close/>
                <a:moveTo>
                  <a:pt x="72" y="3"/>
                </a:moveTo>
                <a:cubicBezTo>
                  <a:pt x="74" y="4"/>
                  <a:pt x="76" y="5"/>
                  <a:pt x="79" y="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6" y="16"/>
                  <a:pt x="75" y="17"/>
                </a:cubicBezTo>
                <a:cubicBezTo>
                  <a:pt x="73" y="17"/>
                  <a:pt x="72" y="19"/>
                  <a:pt x="72" y="21"/>
                </a:cubicBezTo>
                <a:cubicBezTo>
                  <a:pt x="72" y="13"/>
                  <a:pt x="72" y="13"/>
                  <a:pt x="72" y="13"/>
                </a:cubicBezTo>
                <a:cubicBezTo>
                  <a:pt x="72" y="12"/>
                  <a:pt x="72" y="10"/>
                  <a:pt x="72" y="9"/>
                </a:cubicBezTo>
                <a:cubicBezTo>
                  <a:pt x="72" y="3"/>
                  <a:pt x="72" y="3"/>
                  <a:pt x="72" y="3"/>
                </a:cubicBezTo>
                <a:close/>
                <a:moveTo>
                  <a:pt x="79" y="73"/>
                </a:moveTo>
                <a:cubicBezTo>
                  <a:pt x="76" y="74"/>
                  <a:pt x="74" y="74"/>
                  <a:pt x="72" y="74"/>
                </a:cubicBezTo>
                <a:cubicBezTo>
                  <a:pt x="72" y="69"/>
                  <a:pt x="72" y="69"/>
                  <a:pt x="72" y="69"/>
                </a:cubicBezTo>
                <a:cubicBezTo>
                  <a:pt x="74" y="70"/>
                  <a:pt x="76" y="70"/>
                  <a:pt x="79" y="69"/>
                </a:cubicBezTo>
                <a:cubicBezTo>
                  <a:pt x="79" y="73"/>
                  <a:pt x="79" y="73"/>
                  <a:pt x="79" y="73"/>
                </a:cubicBezTo>
                <a:close/>
                <a:moveTo>
                  <a:pt x="79" y="31"/>
                </a:moveTo>
                <a:cubicBezTo>
                  <a:pt x="79" y="34"/>
                  <a:pt x="79" y="34"/>
                  <a:pt x="79" y="34"/>
                </a:cubicBezTo>
                <a:cubicBezTo>
                  <a:pt x="78" y="34"/>
                  <a:pt x="78" y="34"/>
                  <a:pt x="78" y="34"/>
                </a:cubicBezTo>
                <a:cubicBezTo>
                  <a:pt x="74" y="36"/>
                  <a:pt x="73" y="41"/>
                  <a:pt x="75" y="45"/>
                </a:cubicBezTo>
                <a:cubicBezTo>
                  <a:pt x="76" y="47"/>
                  <a:pt x="77" y="48"/>
                  <a:pt x="79" y="49"/>
                </a:cubicBezTo>
                <a:cubicBezTo>
                  <a:pt x="79" y="52"/>
                  <a:pt x="79" y="52"/>
                  <a:pt x="79" y="52"/>
                </a:cubicBezTo>
                <a:cubicBezTo>
                  <a:pt x="76" y="51"/>
                  <a:pt x="74" y="51"/>
                  <a:pt x="72" y="52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9"/>
                  <a:pt x="76" y="31"/>
                  <a:pt x="79" y="31"/>
                </a:cubicBezTo>
                <a:close/>
                <a:moveTo>
                  <a:pt x="66" y="2"/>
                </a:moveTo>
                <a:cubicBezTo>
                  <a:pt x="68" y="2"/>
                  <a:pt x="70" y="3"/>
                  <a:pt x="72" y="3"/>
                </a:cubicBezTo>
                <a:cubicBezTo>
                  <a:pt x="72" y="9"/>
                  <a:pt x="72" y="9"/>
                  <a:pt x="72" y="9"/>
                </a:cubicBezTo>
                <a:cubicBezTo>
                  <a:pt x="71" y="9"/>
                  <a:pt x="71" y="9"/>
                  <a:pt x="71" y="8"/>
                </a:cubicBezTo>
                <a:cubicBezTo>
                  <a:pt x="70" y="7"/>
                  <a:pt x="68" y="5"/>
                  <a:pt x="66" y="5"/>
                </a:cubicBezTo>
                <a:cubicBezTo>
                  <a:pt x="66" y="2"/>
                  <a:pt x="66" y="2"/>
                  <a:pt x="66" y="2"/>
                </a:cubicBezTo>
                <a:close/>
                <a:moveTo>
                  <a:pt x="72" y="74"/>
                </a:moveTo>
                <a:cubicBezTo>
                  <a:pt x="70" y="74"/>
                  <a:pt x="68" y="73"/>
                  <a:pt x="66" y="73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64"/>
                  <a:pt x="67" y="64"/>
                  <a:pt x="67" y="65"/>
                </a:cubicBezTo>
                <a:cubicBezTo>
                  <a:pt x="68" y="67"/>
                  <a:pt x="70" y="68"/>
                  <a:pt x="72" y="69"/>
                </a:cubicBezTo>
                <a:cubicBezTo>
                  <a:pt x="72" y="74"/>
                  <a:pt x="72" y="74"/>
                  <a:pt x="72" y="74"/>
                </a:cubicBezTo>
                <a:close/>
                <a:moveTo>
                  <a:pt x="72" y="13"/>
                </a:moveTo>
                <a:cubicBezTo>
                  <a:pt x="72" y="21"/>
                  <a:pt x="72" y="21"/>
                  <a:pt x="72" y="21"/>
                </a:cubicBezTo>
                <a:cubicBezTo>
                  <a:pt x="71" y="22"/>
                  <a:pt x="71" y="24"/>
                  <a:pt x="72" y="25"/>
                </a:cubicBezTo>
                <a:cubicBezTo>
                  <a:pt x="72" y="52"/>
                  <a:pt x="72" y="52"/>
                  <a:pt x="72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69" y="54"/>
                  <a:pt x="67" y="55"/>
                  <a:pt x="66" y="57"/>
                </a:cubicBezTo>
                <a:cubicBezTo>
                  <a:pt x="66" y="16"/>
                  <a:pt x="66" y="16"/>
                  <a:pt x="66" y="16"/>
                </a:cubicBezTo>
                <a:cubicBezTo>
                  <a:pt x="67" y="16"/>
                  <a:pt x="68" y="16"/>
                  <a:pt x="69" y="16"/>
                </a:cubicBezTo>
                <a:cubicBezTo>
                  <a:pt x="70" y="15"/>
                  <a:pt x="71" y="14"/>
                  <a:pt x="72" y="13"/>
                </a:cubicBezTo>
                <a:close/>
                <a:moveTo>
                  <a:pt x="22" y="10"/>
                </a:moveTo>
                <a:cubicBezTo>
                  <a:pt x="41" y="2"/>
                  <a:pt x="55" y="0"/>
                  <a:pt x="66" y="2"/>
                </a:cubicBezTo>
                <a:cubicBezTo>
                  <a:pt x="66" y="5"/>
                  <a:pt x="66" y="5"/>
                  <a:pt x="66" y="5"/>
                </a:cubicBezTo>
                <a:cubicBezTo>
                  <a:pt x="65" y="5"/>
                  <a:pt x="65" y="6"/>
                  <a:pt x="64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61" y="7"/>
                  <a:pt x="60" y="11"/>
                  <a:pt x="61" y="13"/>
                </a:cubicBezTo>
                <a:cubicBezTo>
                  <a:pt x="62" y="15"/>
                  <a:pt x="64" y="16"/>
                  <a:pt x="66" y="16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9"/>
                  <a:pt x="66" y="62"/>
                  <a:pt x="66" y="64"/>
                </a:cubicBezTo>
                <a:cubicBezTo>
                  <a:pt x="66" y="73"/>
                  <a:pt x="66" y="73"/>
                  <a:pt x="66" y="73"/>
                </a:cubicBezTo>
                <a:cubicBezTo>
                  <a:pt x="56" y="68"/>
                  <a:pt x="48" y="56"/>
                  <a:pt x="37" y="57"/>
                </a:cubicBezTo>
                <a:cubicBezTo>
                  <a:pt x="32" y="57"/>
                  <a:pt x="27" y="58"/>
                  <a:pt x="22" y="57"/>
                </a:cubicBezTo>
                <a:cubicBezTo>
                  <a:pt x="22" y="49"/>
                  <a:pt x="22" y="49"/>
                  <a:pt x="22" y="49"/>
                </a:cubicBezTo>
                <a:cubicBezTo>
                  <a:pt x="24" y="49"/>
                  <a:pt x="25" y="48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45"/>
                  <a:pt x="34" y="38"/>
                  <a:pt x="32" y="33"/>
                </a:cubicBezTo>
                <a:cubicBezTo>
                  <a:pt x="30" y="29"/>
                  <a:pt x="26" y="27"/>
                  <a:pt x="22" y="27"/>
                </a:cubicBezTo>
                <a:lnTo>
                  <a:pt x="22" y="10"/>
                </a:lnTo>
                <a:close/>
                <a:moveTo>
                  <a:pt x="2" y="41"/>
                </a:moveTo>
                <a:cubicBezTo>
                  <a:pt x="0" y="23"/>
                  <a:pt x="18" y="12"/>
                  <a:pt x="18" y="12"/>
                </a:cubicBezTo>
                <a:cubicBezTo>
                  <a:pt x="20" y="12"/>
                  <a:pt x="21" y="11"/>
                  <a:pt x="22" y="10"/>
                </a:cubicBezTo>
                <a:cubicBezTo>
                  <a:pt x="22" y="27"/>
                  <a:pt x="22" y="27"/>
                  <a:pt x="22" y="27"/>
                </a:cubicBezTo>
                <a:cubicBezTo>
                  <a:pt x="20" y="27"/>
                  <a:pt x="19" y="27"/>
                  <a:pt x="17" y="28"/>
                </a:cubicBezTo>
                <a:cubicBezTo>
                  <a:pt x="12" y="31"/>
                  <a:pt x="9" y="37"/>
                  <a:pt x="12" y="43"/>
                </a:cubicBezTo>
                <a:cubicBezTo>
                  <a:pt x="14" y="47"/>
                  <a:pt x="18" y="49"/>
                  <a:pt x="22" y="49"/>
                </a:cubicBezTo>
                <a:cubicBezTo>
                  <a:pt x="22" y="57"/>
                  <a:pt x="22" y="57"/>
                  <a:pt x="22" y="57"/>
                </a:cubicBezTo>
                <a:cubicBezTo>
                  <a:pt x="12" y="57"/>
                  <a:pt x="4" y="53"/>
                  <a:pt x="2" y="41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6" name="Freeform 90"/>
          <p:cNvSpPr>
            <a:spLocks/>
          </p:cNvSpPr>
          <p:nvPr/>
        </p:nvSpPr>
        <p:spPr bwMode="auto">
          <a:xfrm>
            <a:off x="2388307" y="3214373"/>
            <a:ext cx="206327" cy="266638"/>
          </a:xfrm>
          <a:custGeom>
            <a:avLst/>
            <a:gdLst>
              <a:gd name="T0" fmla="*/ 0 w 95"/>
              <a:gd name="T1" fmla="*/ 21 h 123"/>
              <a:gd name="T2" fmla="*/ 4 w 95"/>
              <a:gd name="T3" fmla="*/ 19 h 123"/>
              <a:gd name="T4" fmla="*/ 59 w 95"/>
              <a:gd name="T5" fmla="*/ 109 h 123"/>
              <a:gd name="T6" fmla="*/ 79 w 95"/>
              <a:gd name="T7" fmla="*/ 112 h 123"/>
              <a:gd name="T8" fmla="*/ 85 w 95"/>
              <a:gd name="T9" fmla="*/ 93 h 123"/>
              <a:gd name="T10" fmla="*/ 29 w 95"/>
              <a:gd name="T11" fmla="*/ 3 h 123"/>
              <a:gd name="T12" fmla="*/ 34 w 95"/>
              <a:gd name="T13" fmla="*/ 0 h 123"/>
              <a:gd name="T14" fmla="*/ 90 w 95"/>
              <a:gd name="T15" fmla="*/ 91 h 123"/>
              <a:gd name="T16" fmla="*/ 82 w 95"/>
              <a:gd name="T17" fmla="*/ 117 h 123"/>
              <a:gd name="T18" fmla="*/ 56 w 95"/>
              <a:gd name="T19" fmla="*/ 112 h 123"/>
              <a:gd name="T20" fmla="*/ 0 w 95"/>
              <a:gd name="T21" fmla="*/ 2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" h="123">
                <a:moveTo>
                  <a:pt x="0" y="21"/>
                </a:moveTo>
                <a:cubicBezTo>
                  <a:pt x="4" y="19"/>
                  <a:pt x="4" y="19"/>
                  <a:pt x="4" y="19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63" y="115"/>
                  <a:pt x="72" y="117"/>
                  <a:pt x="79" y="112"/>
                </a:cubicBezTo>
                <a:cubicBezTo>
                  <a:pt x="87" y="108"/>
                  <a:pt x="89" y="99"/>
                  <a:pt x="85" y="93"/>
                </a:cubicBezTo>
                <a:cubicBezTo>
                  <a:pt x="29" y="3"/>
                  <a:pt x="29" y="3"/>
                  <a:pt x="29" y="3"/>
                </a:cubicBezTo>
                <a:cubicBezTo>
                  <a:pt x="34" y="0"/>
                  <a:pt x="34" y="0"/>
                  <a:pt x="34" y="0"/>
                </a:cubicBezTo>
                <a:cubicBezTo>
                  <a:pt x="90" y="91"/>
                  <a:pt x="90" y="91"/>
                  <a:pt x="90" y="91"/>
                </a:cubicBezTo>
                <a:cubicBezTo>
                  <a:pt x="95" y="100"/>
                  <a:pt x="92" y="111"/>
                  <a:pt x="82" y="117"/>
                </a:cubicBezTo>
                <a:cubicBezTo>
                  <a:pt x="73" y="123"/>
                  <a:pt x="61" y="121"/>
                  <a:pt x="56" y="112"/>
                </a:cubicBezTo>
                <a:lnTo>
                  <a:pt x="0" y="21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7" name="Freeform 91"/>
          <p:cNvSpPr>
            <a:spLocks/>
          </p:cNvSpPr>
          <p:nvPr/>
        </p:nvSpPr>
        <p:spPr bwMode="auto">
          <a:xfrm>
            <a:off x="2375609" y="3204850"/>
            <a:ext cx="101576" cy="69834"/>
          </a:xfrm>
          <a:custGeom>
            <a:avLst/>
            <a:gdLst>
              <a:gd name="T0" fmla="*/ 1 w 47"/>
              <a:gd name="T1" fmla="*/ 30 h 32"/>
              <a:gd name="T2" fmla="*/ 6 w 47"/>
              <a:gd name="T3" fmla="*/ 31 h 32"/>
              <a:gd name="T4" fmla="*/ 44 w 47"/>
              <a:gd name="T5" fmla="*/ 7 h 32"/>
              <a:gd name="T6" fmla="*/ 46 w 47"/>
              <a:gd name="T7" fmla="*/ 2 h 32"/>
              <a:gd name="T8" fmla="*/ 41 w 47"/>
              <a:gd name="T9" fmla="*/ 1 h 32"/>
              <a:gd name="T10" fmla="*/ 2 w 47"/>
              <a:gd name="T11" fmla="*/ 25 h 32"/>
              <a:gd name="T12" fmla="*/ 1 w 47"/>
              <a:gd name="T13" fmla="*/ 3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2">
                <a:moveTo>
                  <a:pt x="1" y="30"/>
                </a:moveTo>
                <a:cubicBezTo>
                  <a:pt x="2" y="32"/>
                  <a:pt x="4" y="32"/>
                  <a:pt x="6" y="31"/>
                </a:cubicBezTo>
                <a:cubicBezTo>
                  <a:pt x="44" y="7"/>
                  <a:pt x="44" y="7"/>
                  <a:pt x="44" y="7"/>
                </a:cubicBezTo>
                <a:cubicBezTo>
                  <a:pt x="46" y="6"/>
                  <a:pt x="47" y="4"/>
                  <a:pt x="46" y="2"/>
                </a:cubicBezTo>
                <a:cubicBezTo>
                  <a:pt x="45" y="1"/>
                  <a:pt x="42" y="0"/>
                  <a:pt x="41" y="1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6"/>
                  <a:pt x="0" y="28"/>
                  <a:pt x="1" y="3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8" name="Freeform 92"/>
          <p:cNvSpPr>
            <a:spLocks/>
          </p:cNvSpPr>
          <p:nvPr/>
        </p:nvSpPr>
        <p:spPr bwMode="auto">
          <a:xfrm>
            <a:off x="2416874" y="3261986"/>
            <a:ext cx="139668" cy="192044"/>
          </a:xfrm>
          <a:custGeom>
            <a:avLst/>
            <a:gdLst>
              <a:gd name="T0" fmla="*/ 0 w 64"/>
              <a:gd name="T1" fmla="*/ 3 h 88"/>
              <a:gd name="T2" fmla="*/ 5 w 64"/>
              <a:gd name="T3" fmla="*/ 0 h 88"/>
              <a:gd name="T4" fmla="*/ 55 w 64"/>
              <a:gd name="T5" fmla="*/ 80 h 88"/>
              <a:gd name="T6" fmla="*/ 64 w 64"/>
              <a:gd name="T7" fmla="*/ 85 h 88"/>
              <a:gd name="T8" fmla="*/ 63 w 64"/>
              <a:gd name="T9" fmla="*/ 85 h 88"/>
              <a:gd name="T10" fmla="*/ 49 w 64"/>
              <a:gd name="T11" fmla="*/ 82 h 88"/>
              <a:gd name="T12" fmla="*/ 0 w 64"/>
              <a:gd name="T13" fmla="*/ 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88">
                <a:moveTo>
                  <a:pt x="0" y="3"/>
                </a:moveTo>
                <a:cubicBezTo>
                  <a:pt x="5" y="0"/>
                  <a:pt x="5" y="0"/>
                  <a:pt x="5" y="0"/>
                </a:cubicBezTo>
                <a:cubicBezTo>
                  <a:pt x="55" y="80"/>
                  <a:pt x="55" y="80"/>
                  <a:pt x="55" y="80"/>
                </a:cubicBezTo>
                <a:cubicBezTo>
                  <a:pt x="57" y="83"/>
                  <a:pt x="60" y="85"/>
                  <a:pt x="64" y="85"/>
                </a:cubicBezTo>
                <a:cubicBezTo>
                  <a:pt x="63" y="85"/>
                  <a:pt x="63" y="85"/>
                  <a:pt x="63" y="85"/>
                </a:cubicBezTo>
                <a:cubicBezTo>
                  <a:pt x="58" y="88"/>
                  <a:pt x="52" y="87"/>
                  <a:pt x="49" y="82"/>
                </a:cubicBezTo>
                <a:lnTo>
                  <a:pt x="0" y="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9" name="Freeform 93"/>
          <p:cNvSpPr>
            <a:spLocks noEditPoints="1"/>
          </p:cNvSpPr>
          <p:nvPr/>
        </p:nvSpPr>
        <p:spPr bwMode="auto">
          <a:xfrm>
            <a:off x="3748479" y="4864991"/>
            <a:ext cx="219024" cy="239658"/>
          </a:xfrm>
          <a:custGeom>
            <a:avLst/>
            <a:gdLst>
              <a:gd name="T0" fmla="*/ 78 w 101"/>
              <a:gd name="T1" fmla="*/ 51 h 110"/>
              <a:gd name="T2" fmla="*/ 75 w 101"/>
              <a:gd name="T3" fmla="*/ 63 h 110"/>
              <a:gd name="T4" fmla="*/ 75 w 101"/>
              <a:gd name="T5" fmla="*/ 73 h 110"/>
              <a:gd name="T6" fmla="*/ 77 w 101"/>
              <a:gd name="T7" fmla="*/ 74 h 110"/>
              <a:gd name="T8" fmla="*/ 86 w 101"/>
              <a:gd name="T9" fmla="*/ 86 h 110"/>
              <a:gd name="T10" fmla="*/ 75 w 101"/>
              <a:gd name="T11" fmla="*/ 80 h 110"/>
              <a:gd name="T12" fmla="*/ 75 w 101"/>
              <a:gd name="T13" fmla="*/ 22 h 110"/>
              <a:gd name="T14" fmla="*/ 86 w 101"/>
              <a:gd name="T15" fmla="*/ 15 h 110"/>
              <a:gd name="T16" fmla="*/ 77 w 101"/>
              <a:gd name="T17" fmla="*/ 28 h 110"/>
              <a:gd name="T18" fmla="*/ 75 w 101"/>
              <a:gd name="T19" fmla="*/ 28 h 110"/>
              <a:gd name="T20" fmla="*/ 98 w 101"/>
              <a:gd name="T21" fmla="*/ 48 h 110"/>
              <a:gd name="T22" fmla="*/ 83 w 101"/>
              <a:gd name="T23" fmla="*/ 51 h 110"/>
              <a:gd name="T24" fmla="*/ 98 w 101"/>
              <a:gd name="T25" fmla="*/ 53 h 110"/>
              <a:gd name="T26" fmla="*/ 98 w 101"/>
              <a:gd name="T27" fmla="*/ 48 h 110"/>
              <a:gd name="T28" fmla="*/ 52 w 101"/>
              <a:gd name="T29" fmla="*/ 110 h 110"/>
              <a:gd name="T30" fmla="*/ 66 w 101"/>
              <a:gd name="T31" fmla="*/ 74 h 110"/>
              <a:gd name="T32" fmla="*/ 75 w 101"/>
              <a:gd name="T33" fmla="*/ 39 h 110"/>
              <a:gd name="T34" fmla="*/ 50 w 101"/>
              <a:gd name="T35" fmla="*/ 29 h 110"/>
              <a:gd name="T36" fmla="*/ 72 w 101"/>
              <a:gd name="T37" fmla="*/ 51 h 110"/>
              <a:gd name="T38" fmla="*/ 62 w 101"/>
              <a:gd name="T39" fmla="*/ 70 h 110"/>
              <a:gd name="T40" fmla="*/ 60 w 101"/>
              <a:gd name="T41" fmla="*/ 85 h 110"/>
              <a:gd name="T42" fmla="*/ 50 w 101"/>
              <a:gd name="T43" fmla="*/ 110 h 110"/>
              <a:gd name="T44" fmla="*/ 75 w 101"/>
              <a:gd name="T45" fmla="*/ 28 h 110"/>
              <a:gd name="T46" fmla="*/ 74 w 101"/>
              <a:gd name="T47" fmla="*/ 24 h 110"/>
              <a:gd name="T48" fmla="*/ 75 w 101"/>
              <a:gd name="T49" fmla="*/ 73 h 110"/>
              <a:gd name="T50" fmla="*/ 74 w 101"/>
              <a:gd name="T51" fmla="*/ 78 h 110"/>
              <a:gd name="T52" fmla="*/ 75 w 101"/>
              <a:gd name="T53" fmla="*/ 73 h 110"/>
              <a:gd name="T54" fmla="*/ 50 w 101"/>
              <a:gd name="T55" fmla="*/ 0 h 110"/>
              <a:gd name="T56" fmla="*/ 53 w 101"/>
              <a:gd name="T57" fmla="*/ 3 h 110"/>
              <a:gd name="T58" fmla="*/ 50 w 101"/>
              <a:gd name="T59" fmla="*/ 18 h 110"/>
              <a:gd name="T60" fmla="*/ 50 w 101"/>
              <a:gd name="T61" fmla="*/ 23 h 110"/>
              <a:gd name="T62" fmla="*/ 25 w 101"/>
              <a:gd name="T63" fmla="*/ 63 h 110"/>
              <a:gd name="T64" fmla="*/ 35 w 101"/>
              <a:gd name="T65" fmla="*/ 96 h 110"/>
              <a:gd name="T66" fmla="*/ 50 w 101"/>
              <a:gd name="T67" fmla="*/ 110 h 110"/>
              <a:gd name="T68" fmla="*/ 41 w 101"/>
              <a:gd name="T69" fmla="*/ 85 h 110"/>
              <a:gd name="T70" fmla="*/ 39 w 101"/>
              <a:gd name="T71" fmla="*/ 70 h 110"/>
              <a:gd name="T72" fmla="*/ 34 w 101"/>
              <a:gd name="T73" fmla="*/ 35 h 110"/>
              <a:gd name="T74" fmla="*/ 50 w 101"/>
              <a:gd name="T75" fmla="*/ 23 h 110"/>
              <a:gd name="T76" fmla="*/ 50 w 101"/>
              <a:gd name="T77" fmla="*/ 18 h 110"/>
              <a:gd name="T78" fmla="*/ 48 w 101"/>
              <a:gd name="T79" fmla="*/ 3 h 110"/>
              <a:gd name="T80" fmla="*/ 25 w 101"/>
              <a:gd name="T81" fmla="*/ 80 h 110"/>
              <a:gd name="T82" fmla="*/ 27 w 101"/>
              <a:gd name="T83" fmla="*/ 74 h 110"/>
              <a:gd name="T84" fmla="*/ 25 w 101"/>
              <a:gd name="T85" fmla="*/ 80 h 110"/>
              <a:gd name="T86" fmla="*/ 25 w 101"/>
              <a:gd name="T87" fmla="*/ 22 h 110"/>
              <a:gd name="T88" fmla="*/ 27 w 101"/>
              <a:gd name="T89" fmla="*/ 28 h 110"/>
              <a:gd name="T90" fmla="*/ 25 w 101"/>
              <a:gd name="T91" fmla="*/ 39 h 110"/>
              <a:gd name="T92" fmla="*/ 25 w 101"/>
              <a:gd name="T93" fmla="*/ 63 h 110"/>
              <a:gd name="T94" fmla="*/ 25 w 101"/>
              <a:gd name="T95" fmla="*/ 22 h 110"/>
              <a:gd name="T96" fmla="*/ 23 w 101"/>
              <a:gd name="T97" fmla="*/ 28 h 110"/>
              <a:gd name="T98" fmla="*/ 15 w 101"/>
              <a:gd name="T99" fmla="*/ 19 h 110"/>
              <a:gd name="T100" fmla="*/ 18 w 101"/>
              <a:gd name="T101" fmla="*/ 15 h 110"/>
              <a:gd name="T102" fmla="*/ 25 w 101"/>
              <a:gd name="T103" fmla="*/ 73 h 110"/>
              <a:gd name="T104" fmla="*/ 18 w 101"/>
              <a:gd name="T105" fmla="*/ 86 h 110"/>
              <a:gd name="T106" fmla="*/ 15 w 101"/>
              <a:gd name="T107" fmla="*/ 83 h 110"/>
              <a:gd name="T108" fmla="*/ 23 w 101"/>
              <a:gd name="T109" fmla="*/ 74 h 110"/>
              <a:gd name="T110" fmla="*/ 18 w 101"/>
              <a:gd name="T111" fmla="*/ 51 h 110"/>
              <a:gd name="T112" fmla="*/ 15 w 101"/>
              <a:gd name="T113" fmla="*/ 48 h 110"/>
              <a:gd name="T114" fmla="*/ 0 w 101"/>
              <a:gd name="T115" fmla="*/ 51 h 110"/>
              <a:gd name="T116" fmla="*/ 15 w 101"/>
              <a:gd name="T117" fmla="*/ 5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10">
                <a:moveTo>
                  <a:pt x="75" y="63"/>
                </a:moveTo>
                <a:cubicBezTo>
                  <a:pt x="77" y="59"/>
                  <a:pt x="78" y="55"/>
                  <a:pt x="78" y="51"/>
                </a:cubicBezTo>
                <a:cubicBezTo>
                  <a:pt x="78" y="47"/>
                  <a:pt x="77" y="43"/>
                  <a:pt x="75" y="39"/>
                </a:cubicBezTo>
                <a:cubicBezTo>
                  <a:pt x="75" y="63"/>
                  <a:pt x="75" y="63"/>
                  <a:pt x="75" y="63"/>
                </a:cubicBezTo>
                <a:close/>
                <a:moveTo>
                  <a:pt x="75" y="80"/>
                </a:moveTo>
                <a:cubicBezTo>
                  <a:pt x="75" y="73"/>
                  <a:pt x="75" y="73"/>
                  <a:pt x="75" y="73"/>
                </a:cubicBezTo>
                <a:cubicBezTo>
                  <a:pt x="76" y="73"/>
                  <a:pt x="77" y="73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86" y="83"/>
                  <a:pt x="86" y="83"/>
                  <a:pt x="86" y="83"/>
                </a:cubicBezTo>
                <a:cubicBezTo>
                  <a:pt x="87" y="84"/>
                  <a:pt x="87" y="85"/>
                  <a:pt x="86" y="86"/>
                </a:cubicBezTo>
                <a:cubicBezTo>
                  <a:pt x="85" y="87"/>
                  <a:pt x="83" y="87"/>
                  <a:pt x="82" y="86"/>
                </a:cubicBezTo>
                <a:cubicBezTo>
                  <a:pt x="75" y="80"/>
                  <a:pt x="75" y="80"/>
                  <a:pt x="75" y="80"/>
                </a:cubicBezTo>
                <a:close/>
                <a:moveTo>
                  <a:pt x="75" y="28"/>
                </a:moveTo>
                <a:cubicBezTo>
                  <a:pt x="75" y="22"/>
                  <a:pt x="75" y="22"/>
                  <a:pt x="75" y="22"/>
                </a:cubicBezTo>
                <a:cubicBezTo>
                  <a:pt x="82" y="15"/>
                  <a:pt x="82" y="15"/>
                  <a:pt x="82" y="15"/>
                </a:cubicBezTo>
                <a:cubicBezTo>
                  <a:pt x="83" y="14"/>
                  <a:pt x="85" y="14"/>
                  <a:pt x="86" y="15"/>
                </a:cubicBezTo>
                <a:cubicBezTo>
                  <a:pt x="87" y="16"/>
                  <a:pt x="87" y="18"/>
                  <a:pt x="86" y="19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6" y="28"/>
                  <a:pt x="75" y="28"/>
                </a:cubicBezTo>
                <a:close/>
                <a:moveTo>
                  <a:pt x="98" y="48"/>
                </a:moveTo>
                <a:cubicBezTo>
                  <a:pt x="98" y="48"/>
                  <a:pt x="98" y="48"/>
                  <a:pt x="9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4" y="48"/>
                  <a:pt x="83" y="49"/>
                  <a:pt x="83" y="51"/>
                </a:cubicBezTo>
                <a:cubicBezTo>
                  <a:pt x="83" y="52"/>
                  <a:pt x="84" y="53"/>
                  <a:pt x="86" y="53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3"/>
                  <a:pt x="101" y="52"/>
                  <a:pt x="101" y="51"/>
                </a:cubicBezTo>
                <a:cubicBezTo>
                  <a:pt x="101" y="49"/>
                  <a:pt x="100" y="48"/>
                  <a:pt x="98" y="48"/>
                </a:cubicBezTo>
                <a:close/>
                <a:moveTo>
                  <a:pt x="50" y="110"/>
                </a:moveTo>
                <a:cubicBezTo>
                  <a:pt x="52" y="110"/>
                  <a:pt x="52" y="110"/>
                  <a:pt x="52" y="110"/>
                </a:cubicBezTo>
                <a:cubicBezTo>
                  <a:pt x="60" y="110"/>
                  <a:pt x="66" y="104"/>
                  <a:pt x="66" y="96"/>
                </a:cubicBezTo>
                <a:cubicBezTo>
                  <a:pt x="66" y="74"/>
                  <a:pt x="66" y="74"/>
                  <a:pt x="66" y="74"/>
                </a:cubicBezTo>
                <a:cubicBezTo>
                  <a:pt x="70" y="71"/>
                  <a:pt x="73" y="67"/>
                  <a:pt x="75" y="63"/>
                </a:cubicBezTo>
                <a:cubicBezTo>
                  <a:pt x="75" y="39"/>
                  <a:pt x="75" y="39"/>
                  <a:pt x="75" y="39"/>
                </a:cubicBezTo>
                <a:cubicBezTo>
                  <a:pt x="71" y="29"/>
                  <a:pt x="61" y="23"/>
                  <a:pt x="50" y="23"/>
                </a:cubicBezTo>
                <a:cubicBezTo>
                  <a:pt x="50" y="29"/>
                  <a:pt x="50" y="29"/>
                  <a:pt x="50" y="29"/>
                </a:cubicBezTo>
                <a:cubicBezTo>
                  <a:pt x="56" y="29"/>
                  <a:pt x="62" y="31"/>
                  <a:pt x="66" y="35"/>
                </a:cubicBezTo>
                <a:cubicBezTo>
                  <a:pt x="70" y="39"/>
                  <a:pt x="72" y="45"/>
                  <a:pt x="72" y="51"/>
                </a:cubicBezTo>
                <a:cubicBezTo>
                  <a:pt x="72" y="59"/>
                  <a:pt x="68" y="66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1" y="70"/>
                  <a:pt x="60" y="71"/>
                  <a:pt x="60" y="72"/>
                </a:cubicBezTo>
                <a:cubicBezTo>
                  <a:pt x="60" y="85"/>
                  <a:pt x="60" y="85"/>
                  <a:pt x="6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110"/>
                  <a:pt x="50" y="110"/>
                  <a:pt x="50" y="110"/>
                </a:cubicBezTo>
                <a:close/>
                <a:moveTo>
                  <a:pt x="75" y="22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8"/>
                  <a:pt x="74" y="28"/>
                  <a:pt x="74" y="28"/>
                </a:cubicBezTo>
                <a:cubicBezTo>
                  <a:pt x="72" y="27"/>
                  <a:pt x="72" y="25"/>
                  <a:pt x="74" y="24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5" y="73"/>
                </a:moveTo>
                <a:cubicBezTo>
                  <a:pt x="75" y="80"/>
                  <a:pt x="75" y="80"/>
                  <a:pt x="75" y="80"/>
                </a:cubicBezTo>
                <a:cubicBezTo>
                  <a:pt x="74" y="78"/>
                  <a:pt x="74" y="78"/>
                  <a:pt x="74" y="78"/>
                </a:cubicBezTo>
                <a:cubicBezTo>
                  <a:pt x="72" y="77"/>
                  <a:pt x="72" y="75"/>
                  <a:pt x="74" y="74"/>
                </a:cubicBezTo>
                <a:cubicBezTo>
                  <a:pt x="74" y="73"/>
                  <a:pt x="75" y="73"/>
                  <a:pt x="75" y="73"/>
                </a:cubicBezTo>
                <a:close/>
                <a:moveTo>
                  <a:pt x="50" y="18"/>
                </a:move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3" y="2"/>
                  <a:pt x="53" y="3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7"/>
                  <a:pt x="52" y="18"/>
                  <a:pt x="50" y="18"/>
                </a:cubicBezTo>
                <a:cubicBezTo>
                  <a:pt x="50" y="18"/>
                  <a:pt x="50" y="18"/>
                  <a:pt x="50" y="18"/>
                </a:cubicBezTo>
                <a:close/>
                <a:moveTo>
                  <a:pt x="50" y="23"/>
                </a:moveTo>
                <a:cubicBezTo>
                  <a:pt x="39" y="23"/>
                  <a:pt x="30" y="29"/>
                  <a:pt x="25" y="39"/>
                </a:cubicBezTo>
                <a:cubicBezTo>
                  <a:pt x="25" y="63"/>
                  <a:pt x="25" y="63"/>
                  <a:pt x="25" y="63"/>
                </a:cubicBezTo>
                <a:cubicBezTo>
                  <a:pt x="27" y="68"/>
                  <a:pt x="31" y="71"/>
                  <a:pt x="35" y="74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104"/>
                  <a:pt x="41" y="110"/>
                  <a:pt x="49" y="110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0" y="85"/>
                  <a:pt x="50" y="85"/>
                  <a:pt x="50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0" y="71"/>
                  <a:pt x="39" y="70"/>
                </a:cubicBezTo>
                <a:cubicBezTo>
                  <a:pt x="33" y="66"/>
                  <a:pt x="28" y="59"/>
                  <a:pt x="28" y="51"/>
                </a:cubicBezTo>
                <a:cubicBezTo>
                  <a:pt x="28" y="45"/>
                  <a:pt x="30" y="39"/>
                  <a:pt x="34" y="35"/>
                </a:cubicBezTo>
                <a:cubicBezTo>
                  <a:pt x="39" y="31"/>
                  <a:pt x="44" y="29"/>
                  <a:pt x="50" y="29"/>
                </a:cubicBezTo>
                <a:cubicBezTo>
                  <a:pt x="50" y="23"/>
                  <a:pt x="50" y="23"/>
                  <a:pt x="50" y="23"/>
                </a:cubicBezTo>
                <a:close/>
                <a:moveTo>
                  <a:pt x="50" y="0"/>
                </a:moveTo>
                <a:cubicBezTo>
                  <a:pt x="50" y="18"/>
                  <a:pt x="50" y="18"/>
                  <a:pt x="50" y="18"/>
                </a:cubicBezTo>
                <a:cubicBezTo>
                  <a:pt x="49" y="18"/>
                  <a:pt x="48" y="17"/>
                  <a:pt x="48" y="15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2"/>
                  <a:pt x="49" y="1"/>
                  <a:pt x="50" y="0"/>
                </a:cubicBezTo>
                <a:close/>
                <a:moveTo>
                  <a:pt x="25" y="80"/>
                </a:moveTo>
                <a:cubicBezTo>
                  <a:pt x="25" y="73"/>
                  <a:pt x="25" y="73"/>
                  <a:pt x="25" y="73"/>
                </a:cubicBezTo>
                <a:cubicBezTo>
                  <a:pt x="26" y="73"/>
                  <a:pt x="27" y="73"/>
                  <a:pt x="27" y="74"/>
                </a:cubicBezTo>
                <a:cubicBezTo>
                  <a:pt x="28" y="75"/>
                  <a:pt x="28" y="77"/>
                  <a:pt x="27" y="78"/>
                </a:cubicBezTo>
                <a:cubicBezTo>
                  <a:pt x="25" y="80"/>
                  <a:pt x="25" y="80"/>
                  <a:pt x="25" y="80"/>
                </a:cubicBezTo>
                <a:close/>
                <a:moveTo>
                  <a:pt x="25" y="28"/>
                </a:moveTo>
                <a:cubicBezTo>
                  <a:pt x="25" y="22"/>
                  <a:pt x="25" y="22"/>
                  <a:pt x="25" y="22"/>
                </a:cubicBezTo>
                <a:cubicBezTo>
                  <a:pt x="27" y="24"/>
                  <a:pt x="27" y="24"/>
                  <a:pt x="27" y="24"/>
                </a:cubicBezTo>
                <a:cubicBezTo>
                  <a:pt x="28" y="25"/>
                  <a:pt x="28" y="27"/>
                  <a:pt x="27" y="28"/>
                </a:cubicBezTo>
                <a:cubicBezTo>
                  <a:pt x="27" y="28"/>
                  <a:pt x="26" y="28"/>
                  <a:pt x="25" y="28"/>
                </a:cubicBezTo>
                <a:close/>
                <a:moveTo>
                  <a:pt x="25" y="39"/>
                </a:moveTo>
                <a:cubicBezTo>
                  <a:pt x="23" y="42"/>
                  <a:pt x="22" y="46"/>
                  <a:pt x="22" y="51"/>
                </a:cubicBezTo>
                <a:cubicBezTo>
                  <a:pt x="22" y="55"/>
                  <a:pt x="23" y="59"/>
                  <a:pt x="25" y="63"/>
                </a:cubicBezTo>
                <a:cubicBezTo>
                  <a:pt x="25" y="39"/>
                  <a:pt x="25" y="39"/>
                  <a:pt x="25" y="39"/>
                </a:cubicBezTo>
                <a:close/>
                <a:moveTo>
                  <a:pt x="25" y="22"/>
                </a:move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4" y="28"/>
                  <a:pt x="23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8"/>
                  <a:pt x="14" y="16"/>
                  <a:pt x="15" y="15"/>
                </a:cubicBezTo>
                <a:cubicBezTo>
                  <a:pt x="16" y="14"/>
                  <a:pt x="17" y="14"/>
                  <a:pt x="18" y="15"/>
                </a:cubicBezTo>
                <a:cubicBezTo>
                  <a:pt x="25" y="22"/>
                  <a:pt x="25" y="22"/>
                  <a:pt x="25" y="22"/>
                </a:cubicBezTo>
                <a:close/>
                <a:moveTo>
                  <a:pt x="25" y="73"/>
                </a:moveTo>
                <a:cubicBezTo>
                  <a:pt x="25" y="80"/>
                  <a:pt x="25" y="80"/>
                  <a:pt x="25" y="80"/>
                </a:cubicBezTo>
                <a:cubicBezTo>
                  <a:pt x="18" y="86"/>
                  <a:pt x="18" y="86"/>
                  <a:pt x="18" y="86"/>
                </a:cubicBezTo>
                <a:cubicBezTo>
                  <a:pt x="17" y="87"/>
                  <a:pt x="16" y="87"/>
                  <a:pt x="15" y="86"/>
                </a:cubicBezTo>
                <a:cubicBezTo>
                  <a:pt x="14" y="85"/>
                  <a:pt x="14" y="84"/>
                  <a:pt x="15" y="83"/>
                </a:cubicBezTo>
                <a:cubicBezTo>
                  <a:pt x="23" y="74"/>
                  <a:pt x="23" y="74"/>
                  <a:pt x="23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4" y="74"/>
                  <a:pt x="25" y="73"/>
                  <a:pt x="25" y="73"/>
                </a:cubicBezTo>
                <a:close/>
                <a:moveTo>
                  <a:pt x="18" y="51"/>
                </a:moveTo>
                <a:cubicBezTo>
                  <a:pt x="18" y="51"/>
                  <a:pt x="18" y="51"/>
                  <a:pt x="18" y="51"/>
                </a:cubicBezTo>
                <a:cubicBezTo>
                  <a:pt x="18" y="49"/>
                  <a:pt x="16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9"/>
                  <a:pt x="0" y="51"/>
                </a:cubicBezTo>
                <a:cubicBezTo>
                  <a:pt x="0" y="52"/>
                  <a:pt x="1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6" y="53"/>
                  <a:pt x="18" y="52"/>
                  <a:pt x="18" y="51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0" name="Freeform 94"/>
          <p:cNvSpPr>
            <a:spLocks/>
          </p:cNvSpPr>
          <p:nvPr/>
        </p:nvSpPr>
        <p:spPr bwMode="auto">
          <a:xfrm>
            <a:off x="3483428" y="3285794"/>
            <a:ext cx="63485" cy="60311"/>
          </a:xfrm>
          <a:custGeom>
            <a:avLst/>
            <a:gdLst>
              <a:gd name="T0" fmla="*/ 28 w 29"/>
              <a:gd name="T1" fmla="*/ 16 h 28"/>
              <a:gd name="T2" fmla="*/ 12 w 29"/>
              <a:gd name="T3" fmla="*/ 27 h 28"/>
              <a:gd name="T4" fmla="*/ 1 w 29"/>
              <a:gd name="T5" fmla="*/ 12 h 28"/>
              <a:gd name="T6" fmla="*/ 17 w 29"/>
              <a:gd name="T7" fmla="*/ 1 h 28"/>
              <a:gd name="T8" fmla="*/ 28 w 29"/>
              <a:gd name="T9" fmla="*/ 1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8">
                <a:moveTo>
                  <a:pt x="28" y="16"/>
                </a:moveTo>
                <a:cubicBezTo>
                  <a:pt x="26" y="23"/>
                  <a:pt x="19" y="28"/>
                  <a:pt x="12" y="27"/>
                </a:cubicBezTo>
                <a:cubicBezTo>
                  <a:pt x="5" y="26"/>
                  <a:pt x="0" y="19"/>
                  <a:pt x="1" y="12"/>
                </a:cubicBezTo>
                <a:cubicBezTo>
                  <a:pt x="3" y="4"/>
                  <a:pt x="10" y="0"/>
                  <a:pt x="17" y="1"/>
                </a:cubicBezTo>
                <a:cubicBezTo>
                  <a:pt x="24" y="2"/>
                  <a:pt x="29" y="9"/>
                  <a:pt x="28" y="16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1" name="Freeform 95"/>
          <p:cNvSpPr>
            <a:spLocks/>
          </p:cNvSpPr>
          <p:nvPr/>
        </p:nvSpPr>
        <p:spPr bwMode="auto">
          <a:xfrm>
            <a:off x="3469143" y="3103274"/>
            <a:ext cx="58724" cy="196804"/>
          </a:xfrm>
          <a:custGeom>
            <a:avLst/>
            <a:gdLst>
              <a:gd name="T0" fmla="*/ 27 w 27"/>
              <a:gd name="T1" fmla="*/ 90 h 91"/>
              <a:gd name="T2" fmla="*/ 12 w 27"/>
              <a:gd name="T3" fmla="*/ 14 h 91"/>
              <a:gd name="T4" fmla="*/ 1 w 27"/>
              <a:gd name="T5" fmla="*/ 0 h 91"/>
              <a:gd name="T6" fmla="*/ 17 w 27"/>
              <a:gd name="T7" fmla="*/ 91 h 91"/>
              <a:gd name="T8" fmla="*/ 27 w 27"/>
              <a:gd name="T9" fmla="*/ 9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91">
                <a:moveTo>
                  <a:pt x="27" y="90"/>
                </a:moveTo>
                <a:cubicBezTo>
                  <a:pt x="27" y="90"/>
                  <a:pt x="12" y="14"/>
                  <a:pt x="12" y="14"/>
                </a:cubicBezTo>
                <a:cubicBezTo>
                  <a:pt x="12" y="14"/>
                  <a:pt x="3" y="0"/>
                  <a:pt x="1" y="0"/>
                </a:cubicBezTo>
                <a:cubicBezTo>
                  <a:pt x="0" y="0"/>
                  <a:pt x="17" y="91"/>
                  <a:pt x="17" y="91"/>
                </a:cubicBezTo>
                <a:lnTo>
                  <a:pt x="27" y="9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2" name="Freeform 96"/>
          <p:cNvSpPr>
            <a:spLocks/>
          </p:cNvSpPr>
          <p:nvPr/>
        </p:nvSpPr>
        <p:spPr bwMode="auto">
          <a:xfrm>
            <a:off x="3510408" y="3135016"/>
            <a:ext cx="126971" cy="169824"/>
          </a:xfrm>
          <a:custGeom>
            <a:avLst/>
            <a:gdLst>
              <a:gd name="T0" fmla="*/ 1 w 80"/>
              <a:gd name="T1" fmla="*/ 99 h 107"/>
              <a:gd name="T2" fmla="*/ 60 w 80"/>
              <a:gd name="T3" fmla="*/ 13 h 107"/>
              <a:gd name="T4" fmla="*/ 80 w 80"/>
              <a:gd name="T5" fmla="*/ 0 h 107"/>
              <a:gd name="T6" fmla="*/ 71 w 80"/>
              <a:gd name="T7" fmla="*/ 21 h 107"/>
              <a:gd name="T8" fmla="*/ 12 w 80"/>
              <a:gd name="T9" fmla="*/ 107 h 107"/>
              <a:gd name="T10" fmla="*/ 0 w 80"/>
              <a:gd name="T11" fmla="*/ 100 h 107"/>
              <a:gd name="T12" fmla="*/ 1 w 80"/>
              <a:gd name="T13" fmla="*/ 9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107">
                <a:moveTo>
                  <a:pt x="1" y="99"/>
                </a:moveTo>
                <a:lnTo>
                  <a:pt x="60" y="13"/>
                </a:lnTo>
                <a:lnTo>
                  <a:pt x="80" y="0"/>
                </a:lnTo>
                <a:lnTo>
                  <a:pt x="71" y="21"/>
                </a:lnTo>
                <a:lnTo>
                  <a:pt x="12" y="107"/>
                </a:lnTo>
                <a:lnTo>
                  <a:pt x="0" y="100"/>
                </a:lnTo>
                <a:lnTo>
                  <a:pt x="1" y="9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3" name="Freeform 97"/>
          <p:cNvSpPr>
            <a:spLocks/>
          </p:cNvSpPr>
          <p:nvPr/>
        </p:nvSpPr>
        <p:spPr bwMode="auto">
          <a:xfrm>
            <a:off x="3499300" y="3331820"/>
            <a:ext cx="15871" cy="31743"/>
          </a:xfrm>
          <a:custGeom>
            <a:avLst/>
            <a:gdLst>
              <a:gd name="T0" fmla="*/ 2 w 7"/>
              <a:gd name="T1" fmla="*/ 3 h 15"/>
              <a:gd name="T2" fmla="*/ 5 w 7"/>
              <a:gd name="T3" fmla="*/ 1 h 15"/>
              <a:gd name="T4" fmla="*/ 7 w 7"/>
              <a:gd name="T5" fmla="*/ 3 h 15"/>
              <a:gd name="T6" fmla="*/ 5 w 7"/>
              <a:gd name="T7" fmla="*/ 13 h 15"/>
              <a:gd name="T8" fmla="*/ 3 w 7"/>
              <a:gd name="T9" fmla="*/ 15 h 15"/>
              <a:gd name="T10" fmla="*/ 1 w 7"/>
              <a:gd name="T11" fmla="*/ 12 h 15"/>
              <a:gd name="T12" fmla="*/ 2 w 7"/>
              <a:gd name="T13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15">
                <a:moveTo>
                  <a:pt x="2" y="3"/>
                </a:moveTo>
                <a:cubicBezTo>
                  <a:pt x="3" y="1"/>
                  <a:pt x="4" y="0"/>
                  <a:pt x="5" y="1"/>
                </a:cubicBezTo>
                <a:cubicBezTo>
                  <a:pt x="6" y="1"/>
                  <a:pt x="7" y="2"/>
                  <a:pt x="7" y="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4" y="15"/>
                  <a:pt x="3" y="15"/>
                </a:cubicBezTo>
                <a:cubicBezTo>
                  <a:pt x="1" y="15"/>
                  <a:pt x="0" y="13"/>
                  <a:pt x="1" y="12"/>
                </a:cubicBezTo>
                <a:lnTo>
                  <a:pt x="2" y="3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4" name="Freeform 98"/>
          <p:cNvSpPr>
            <a:spLocks noEditPoints="1"/>
          </p:cNvSpPr>
          <p:nvPr/>
        </p:nvSpPr>
        <p:spPr bwMode="auto">
          <a:xfrm>
            <a:off x="3448511" y="1724055"/>
            <a:ext cx="220612" cy="236483"/>
          </a:xfrm>
          <a:custGeom>
            <a:avLst/>
            <a:gdLst>
              <a:gd name="T0" fmla="*/ 78 w 101"/>
              <a:gd name="T1" fmla="*/ 50 h 109"/>
              <a:gd name="T2" fmla="*/ 76 w 101"/>
              <a:gd name="T3" fmla="*/ 62 h 109"/>
              <a:gd name="T4" fmla="*/ 76 w 101"/>
              <a:gd name="T5" fmla="*/ 73 h 109"/>
              <a:gd name="T6" fmla="*/ 78 w 101"/>
              <a:gd name="T7" fmla="*/ 73 h 109"/>
              <a:gd name="T8" fmla="*/ 86 w 101"/>
              <a:gd name="T9" fmla="*/ 86 h 109"/>
              <a:gd name="T10" fmla="*/ 76 w 101"/>
              <a:gd name="T11" fmla="*/ 79 h 109"/>
              <a:gd name="T12" fmla="*/ 76 w 101"/>
              <a:gd name="T13" fmla="*/ 22 h 109"/>
              <a:gd name="T14" fmla="*/ 86 w 101"/>
              <a:gd name="T15" fmla="*/ 15 h 109"/>
              <a:gd name="T16" fmla="*/ 78 w 101"/>
              <a:gd name="T17" fmla="*/ 27 h 109"/>
              <a:gd name="T18" fmla="*/ 76 w 101"/>
              <a:gd name="T19" fmla="*/ 28 h 109"/>
              <a:gd name="T20" fmla="*/ 99 w 101"/>
              <a:gd name="T21" fmla="*/ 48 h 109"/>
              <a:gd name="T22" fmla="*/ 84 w 101"/>
              <a:gd name="T23" fmla="*/ 50 h 109"/>
              <a:gd name="T24" fmla="*/ 99 w 101"/>
              <a:gd name="T25" fmla="*/ 53 h 109"/>
              <a:gd name="T26" fmla="*/ 99 w 101"/>
              <a:gd name="T27" fmla="*/ 48 h 109"/>
              <a:gd name="T28" fmla="*/ 53 w 101"/>
              <a:gd name="T29" fmla="*/ 109 h 109"/>
              <a:gd name="T30" fmla="*/ 66 w 101"/>
              <a:gd name="T31" fmla="*/ 73 h 109"/>
              <a:gd name="T32" fmla="*/ 76 w 101"/>
              <a:gd name="T33" fmla="*/ 38 h 109"/>
              <a:gd name="T34" fmla="*/ 51 w 101"/>
              <a:gd name="T35" fmla="*/ 28 h 109"/>
              <a:gd name="T36" fmla="*/ 73 w 101"/>
              <a:gd name="T37" fmla="*/ 50 h 109"/>
              <a:gd name="T38" fmla="*/ 62 w 101"/>
              <a:gd name="T39" fmla="*/ 69 h 109"/>
              <a:gd name="T40" fmla="*/ 61 w 101"/>
              <a:gd name="T41" fmla="*/ 84 h 109"/>
              <a:gd name="T42" fmla="*/ 51 w 101"/>
              <a:gd name="T43" fmla="*/ 109 h 109"/>
              <a:gd name="T44" fmla="*/ 76 w 101"/>
              <a:gd name="T45" fmla="*/ 28 h 109"/>
              <a:gd name="T46" fmla="*/ 74 w 101"/>
              <a:gd name="T47" fmla="*/ 23 h 109"/>
              <a:gd name="T48" fmla="*/ 76 w 101"/>
              <a:gd name="T49" fmla="*/ 73 h 109"/>
              <a:gd name="T50" fmla="*/ 74 w 101"/>
              <a:gd name="T51" fmla="*/ 77 h 109"/>
              <a:gd name="T52" fmla="*/ 76 w 101"/>
              <a:gd name="T53" fmla="*/ 73 h 109"/>
              <a:gd name="T54" fmla="*/ 51 w 101"/>
              <a:gd name="T55" fmla="*/ 0 h 109"/>
              <a:gd name="T56" fmla="*/ 53 w 101"/>
              <a:gd name="T57" fmla="*/ 2 h 109"/>
              <a:gd name="T58" fmla="*/ 51 w 101"/>
              <a:gd name="T59" fmla="*/ 17 h 109"/>
              <a:gd name="T60" fmla="*/ 51 w 101"/>
              <a:gd name="T61" fmla="*/ 22 h 109"/>
              <a:gd name="T62" fmla="*/ 26 w 101"/>
              <a:gd name="T63" fmla="*/ 62 h 109"/>
              <a:gd name="T64" fmla="*/ 35 w 101"/>
              <a:gd name="T65" fmla="*/ 95 h 109"/>
              <a:gd name="T66" fmla="*/ 51 w 101"/>
              <a:gd name="T67" fmla="*/ 109 h 109"/>
              <a:gd name="T68" fmla="*/ 41 w 101"/>
              <a:gd name="T69" fmla="*/ 84 h 109"/>
              <a:gd name="T70" fmla="*/ 40 w 101"/>
              <a:gd name="T71" fmla="*/ 69 h 109"/>
              <a:gd name="T72" fmla="*/ 35 w 101"/>
              <a:gd name="T73" fmla="*/ 35 h 109"/>
              <a:gd name="T74" fmla="*/ 51 w 101"/>
              <a:gd name="T75" fmla="*/ 22 h 109"/>
              <a:gd name="T76" fmla="*/ 51 w 101"/>
              <a:gd name="T77" fmla="*/ 17 h 109"/>
              <a:gd name="T78" fmla="*/ 48 w 101"/>
              <a:gd name="T79" fmla="*/ 2 h 109"/>
              <a:gd name="T80" fmla="*/ 26 w 101"/>
              <a:gd name="T81" fmla="*/ 79 h 109"/>
              <a:gd name="T82" fmla="*/ 28 w 101"/>
              <a:gd name="T83" fmla="*/ 73 h 109"/>
              <a:gd name="T84" fmla="*/ 26 w 101"/>
              <a:gd name="T85" fmla="*/ 79 h 109"/>
              <a:gd name="T86" fmla="*/ 26 w 101"/>
              <a:gd name="T87" fmla="*/ 21 h 109"/>
              <a:gd name="T88" fmla="*/ 28 w 101"/>
              <a:gd name="T89" fmla="*/ 27 h 109"/>
              <a:gd name="T90" fmla="*/ 26 w 101"/>
              <a:gd name="T91" fmla="*/ 38 h 109"/>
              <a:gd name="T92" fmla="*/ 26 w 101"/>
              <a:gd name="T93" fmla="*/ 62 h 109"/>
              <a:gd name="T94" fmla="*/ 26 w 101"/>
              <a:gd name="T95" fmla="*/ 21 h 109"/>
              <a:gd name="T96" fmla="*/ 24 w 101"/>
              <a:gd name="T97" fmla="*/ 27 h 109"/>
              <a:gd name="T98" fmla="*/ 15 w 101"/>
              <a:gd name="T99" fmla="*/ 18 h 109"/>
              <a:gd name="T100" fmla="*/ 19 w 101"/>
              <a:gd name="T101" fmla="*/ 15 h 109"/>
              <a:gd name="T102" fmla="*/ 26 w 101"/>
              <a:gd name="T103" fmla="*/ 73 h 109"/>
              <a:gd name="T104" fmla="*/ 19 w 101"/>
              <a:gd name="T105" fmla="*/ 86 h 109"/>
              <a:gd name="T106" fmla="*/ 15 w 101"/>
              <a:gd name="T107" fmla="*/ 82 h 109"/>
              <a:gd name="T108" fmla="*/ 24 w 101"/>
              <a:gd name="T109" fmla="*/ 73 h 109"/>
              <a:gd name="T110" fmla="*/ 18 w 101"/>
              <a:gd name="T111" fmla="*/ 50 h 109"/>
              <a:gd name="T112" fmla="*/ 15 w 101"/>
              <a:gd name="T113" fmla="*/ 48 h 109"/>
              <a:gd name="T114" fmla="*/ 0 w 101"/>
              <a:gd name="T115" fmla="*/ 50 h 109"/>
              <a:gd name="T116" fmla="*/ 15 w 101"/>
              <a:gd name="T117" fmla="*/ 5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09">
                <a:moveTo>
                  <a:pt x="76" y="62"/>
                </a:moveTo>
                <a:cubicBezTo>
                  <a:pt x="78" y="58"/>
                  <a:pt x="78" y="54"/>
                  <a:pt x="78" y="50"/>
                </a:cubicBezTo>
                <a:cubicBezTo>
                  <a:pt x="78" y="46"/>
                  <a:pt x="78" y="42"/>
                  <a:pt x="76" y="38"/>
                </a:cubicBezTo>
                <a:cubicBezTo>
                  <a:pt x="76" y="62"/>
                  <a:pt x="76" y="62"/>
                  <a:pt x="76" y="62"/>
                </a:cubicBezTo>
                <a:close/>
                <a:moveTo>
                  <a:pt x="76" y="79"/>
                </a:moveTo>
                <a:cubicBezTo>
                  <a:pt x="76" y="73"/>
                  <a:pt x="76" y="73"/>
                  <a:pt x="76" y="73"/>
                </a:cubicBezTo>
                <a:cubicBezTo>
                  <a:pt x="77" y="73"/>
                  <a:pt x="77" y="73"/>
                  <a:pt x="78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86" y="82"/>
                  <a:pt x="86" y="82"/>
                  <a:pt x="86" y="82"/>
                </a:cubicBezTo>
                <a:cubicBezTo>
                  <a:pt x="87" y="83"/>
                  <a:pt x="87" y="85"/>
                  <a:pt x="86" y="86"/>
                </a:cubicBezTo>
                <a:cubicBezTo>
                  <a:pt x="85" y="87"/>
                  <a:pt x="84" y="87"/>
                  <a:pt x="83" y="86"/>
                </a:cubicBezTo>
                <a:cubicBezTo>
                  <a:pt x="76" y="79"/>
                  <a:pt x="76" y="79"/>
                  <a:pt x="76" y="79"/>
                </a:cubicBezTo>
                <a:close/>
                <a:moveTo>
                  <a:pt x="76" y="28"/>
                </a:moveTo>
                <a:cubicBezTo>
                  <a:pt x="76" y="22"/>
                  <a:pt x="76" y="22"/>
                  <a:pt x="76" y="22"/>
                </a:cubicBezTo>
                <a:cubicBezTo>
                  <a:pt x="83" y="15"/>
                  <a:pt x="83" y="15"/>
                  <a:pt x="83" y="15"/>
                </a:cubicBezTo>
                <a:cubicBezTo>
                  <a:pt x="84" y="14"/>
                  <a:pt x="85" y="14"/>
                  <a:pt x="86" y="15"/>
                </a:cubicBezTo>
                <a:cubicBezTo>
                  <a:pt x="87" y="16"/>
                  <a:pt x="87" y="17"/>
                  <a:pt x="86" y="1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8"/>
                  <a:pt x="77" y="28"/>
                  <a:pt x="76" y="28"/>
                </a:cubicBezTo>
                <a:close/>
                <a:moveTo>
                  <a:pt x="99" y="48"/>
                </a:moveTo>
                <a:cubicBezTo>
                  <a:pt x="99" y="48"/>
                  <a:pt x="99" y="48"/>
                  <a:pt x="99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5" y="48"/>
                  <a:pt x="84" y="49"/>
                  <a:pt x="84" y="50"/>
                </a:cubicBezTo>
                <a:cubicBezTo>
                  <a:pt x="84" y="52"/>
                  <a:pt x="85" y="53"/>
                  <a:pt x="86" y="53"/>
                </a:cubicBezTo>
                <a:cubicBezTo>
                  <a:pt x="99" y="53"/>
                  <a:pt x="99" y="53"/>
                  <a:pt x="99" y="53"/>
                </a:cubicBezTo>
                <a:cubicBezTo>
                  <a:pt x="100" y="53"/>
                  <a:pt x="101" y="52"/>
                  <a:pt x="101" y="50"/>
                </a:cubicBezTo>
                <a:cubicBezTo>
                  <a:pt x="101" y="49"/>
                  <a:pt x="100" y="48"/>
                  <a:pt x="99" y="48"/>
                </a:cubicBezTo>
                <a:close/>
                <a:moveTo>
                  <a:pt x="51" y="109"/>
                </a:moveTo>
                <a:cubicBezTo>
                  <a:pt x="53" y="109"/>
                  <a:pt x="53" y="109"/>
                  <a:pt x="53" y="109"/>
                </a:cubicBezTo>
                <a:cubicBezTo>
                  <a:pt x="60" y="109"/>
                  <a:pt x="66" y="103"/>
                  <a:pt x="66" y="95"/>
                </a:cubicBezTo>
                <a:cubicBezTo>
                  <a:pt x="66" y="73"/>
                  <a:pt x="66" y="73"/>
                  <a:pt x="66" y="73"/>
                </a:cubicBezTo>
                <a:cubicBezTo>
                  <a:pt x="70" y="70"/>
                  <a:pt x="74" y="67"/>
                  <a:pt x="76" y="62"/>
                </a:cubicBezTo>
                <a:cubicBezTo>
                  <a:pt x="76" y="38"/>
                  <a:pt x="76" y="38"/>
                  <a:pt x="76" y="38"/>
                </a:cubicBezTo>
                <a:cubicBezTo>
                  <a:pt x="71" y="29"/>
                  <a:pt x="62" y="22"/>
                  <a:pt x="51" y="22"/>
                </a:cubicBezTo>
                <a:cubicBezTo>
                  <a:pt x="51" y="28"/>
                  <a:pt x="51" y="28"/>
                  <a:pt x="51" y="28"/>
                </a:cubicBezTo>
                <a:cubicBezTo>
                  <a:pt x="57" y="28"/>
                  <a:pt x="62" y="31"/>
                  <a:pt x="66" y="35"/>
                </a:cubicBezTo>
                <a:cubicBezTo>
                  <a:pt x="70" y="39"/>
                  <a:pt x="73" y="44"/>
                  <a:pt x="73" y="50"/>
                </a:cubicBezTo>
                <a:cubicBezTo>
                  <a:pt x="73" y="58"/>
                  <a:pt x="68" y="65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1" y="70"/>
                  <a:pt x="61" y="71"/>
                  <a:pt x="61" y="72"/>
                </a:cubicBezTo>
                <a:cubicBezTo>
                  <a:pt x="61" y="84"/>
                  <a:pt x="61" y="84"/>
                  <a:pt x="61" y="84"/>
                </a:cubicBezTo>
                <a:cubicBezTo>
                  <a:pt x="51" y="84"/>
                  <a:pt x="51" y="84"/>
                  <a:pt x="51" y="84"/>
                </a:cubicBezTo>
                <a:cubicBezTo>
                  <a:pt x="51" y="109"/>
                  <a:pt x="51" y="109"/>
                  <a:pt x="51" y="109"/>
                </a:cubicBezTo>
                <a:close/>
                <a:moveTo>
                  <a:pt x="76" y="22"/>
                </a:moveTo>
                <a:cubicBezTo>
                  <a:pt x="76" y="28"/>
                  <a:pt x="76" y="28"/>
                  <a:pt x="76" y="28"/>
                </a:cubicBezTo>
                <a:cubicBezTo>
                  <a:pt x="75" y="28"/>
                  <a:pt x="75" y="28"/>
                  <a:pt x="74" y="27"/>
                </a:cubicBezTo>
                <a:cubicBezTo>
                  <a:pt x="73" y="26"/>
                  <a:pt x="73" y="24"/>
                  <a:pt x="74" y="23"/>
                </a:cubicBezTo>
                <a:cubicBezTo>
                  <a:pt x="76" y="22"/>
                  <a:pt x="76" y="22"/>
                  <a:pt x="76" y="22"/>
                </a:cubicBezTo>
                <a:close/>
                <a:moveTo>
                  <a:pt x="76" y="73"/>
                </a:moveTo>
                <a:cubicBezTo>
                  <a:pt x="76" y="79"/>
                  <a:pt x="76" y="79"/>
                  <a:pt x="76" y="79"/>
                </a:cubicBezTo>
                <a:cubicBezTo>
                  <a:pt x="74" y="77"/>
                  <a:pt x="74" y="77"/>
                  <a:pt x="74" y="77"/>
                </a:cubicBezTo>
                <a:cubicBezTo>
                  <a:pt x="73" y="76"/>
                  <a:pt x="73" y="74"/>
                  <a:pt x="74" y="73"/>
                </a:cubicBezTo>
                <a:cubicBezTo>
                  <a:pt x="75" y="73"/>
                  <a:pt x="75" y="73"/>
                  <a:pt x="76" y="73"/>
                </a:cubicBezTo>
                <a:close/>
                <a:moveTo>
                  <a:pt x="51" y="17"/>
                </a:move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3" y="1"/>
                  <a:pt x="53" y="2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6"/>
                  <a:pt x="52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lose/>
                <a:moveTo>
                  <a:pt x="51" y="22"/>
                </a:moveTo>
                <a:cubicBezTo>
                  <a:pt x="40" y="22"/>
                  <a:pt x="30" y="29"/>
                  <a:pt x="26" y="38"/>
                </a:cubicBezTo>
                <a:cubicBezTo>
                  <a:pt x="26" y="62"/>
                  <a:pt x="26" y="62"/>
                  <a:pt x="26" y="62"/>
                </a:cubicBezTo>
                <a:cubicBezTo>
                  <a:pt x="28" y="67"/>
                  <a:pt x="31" y="71"/>
                  <a:pt x="35" y="74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103"/>
                  <a:pt x="42" y="109"/>
                  <a:pt x="49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84"/>
                  <a:pt x="51" y="84"/>
                  <a:pt x="51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1" y="70"/>
                  <a:pt x="40" y="69"/>
                </a:cubicBezTo>
                <a:cubicBezTo>
                  <a:pt x="33" y="66"/>
                  <a:pt x="28" y="58"/>
                  <a:pt x="28" y="50"/>
                </a:cubicBezTo>
                <a:cubicBezTo>
                  <a:pt x="28" y="44"/>
                  <a:pt x="31" y="39"/>
                  <a:pt x="35" y="35"/>
                </a:cubicBezTo>
                <a:cubicBezTo>
                  <a:pt x="39" y="31"/>
                  <a:pt x="44" y="28"/>
                  <a:pt x="51" y="28"/>
                </a:cubicBezTo>
                <a:cubicBezTo>
                  <a:pt x="51" y="22"/>
                  <a:pt x="51" y="22"/>
                  <a:pt x="51" y="22"/>
                </a:cubicBezTo>
                <a:close/>
                <a:moveTo>
                  <a:pt x="51" y="0"/>
                </a:moveTo>
                <a:cubicBezTo>
                  <a:pt x="51" y="17"/>
                  <a:pt x="51" y="17"/>
                  <a:pt x="51" y="17"/>
                </a:cubicBezTo>
                <a:cubicBezTo>
                  <a:pt x="49" y="17"/>
                  <a:pt x="48" y="16"/>
                  <a:pt x="48" y="15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1"/>
                  <a:pt x="49" y="0"/>
                  <a:pt x="51" y="0"/>
                </a:cubicBezTo>
                <a:close/>
                <a:moveTo>
                  <a:pt x="26" y="79"/>
                </a:moveTo>
                <a:cubicBezTo>
                  <a:pt x="26" y="73"/>
                  <a:pt x="26" y="73"/>
                  <a:pt x="26" y="73"/>
                </a:cubicBezTo>
                <a:cubicBezTo>
                  <a:pt x="26" y="73"/>
                  <a:pt x="27" y="73"/>
                  <a:pt x="28" y="73"/>
                </a:cubicBezTo>
                <a:cubicBezTo>
                  <a:pt x="29" y="74"/>
                  <a:pt x="29" y="76"/>
                  <a:pt x="28" y="77"/>
                </a:cubicBezTo>
                <a:cubicBezTo>
                  <a:pt x="26" y="79"/>
                  <a:pt x="26" y="79"/>
                  <a:pt x="26" y="79"/>
                </a:cubicBezTo>
                <a:close/>
                <a:moveTo>
                  <a:pt x="26" y="28"/>
                </a:moveTo>
                <a:cubicBezTo>
                  <a:pt x="26" y="21"/>
                  <a:pt x="26" y="21"/>
                  <a:pt x="26" y="21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4"/>
                  <a:pt x="29" y="26"/>
                  <a:pt x="28" y="27"/>
                </a:cubicBezTo>
                <a:cubicBezTo>
                  <a:pt x="27" y="28"/>
                  <a:pt x="26" y="28"/>
                  <a:pt x="26" y="28"/>
                </a:cubicBezTo>
                <a:close/>
                <a:moveTo>
                  <a:pt x="26" y="38"/>
                </a:moveTo>
                <a:cubicBezTo>
                  <a:pt x="24" y="42"/>
                  <a:pt x="23" y="46"/>
                  <a:pt x="23" y="50"/>
                </a:cubicBezTo>
                <a:cubicBezTo>
                  <a:pt x="23" y="55"/>
                  <a:pt x="24" y="59"/>
                  <a:pt x="26" y="62"/>
                </a:cubicBezTo>
                <a:cubicBezTo>
                  <a:pt x="26" y="38"/>
                  <a:pt x="26" y="38"/>
                  <a:pt x="26" y="38"/>
                </a:cubicBezTo>
                <a:close/>
                <a:moveTo>
                  <a:pt x="26" y="21"/>
                </a:moveTo>
                <a:cubicBezTo>
                  <a:pt x="26" y="28"/>
                  <a:pt x="26" y="28"/>
                  <a:pt x="26" y="28"/>
                </a:cubicBezTo>
                <a:cubicBezTo>
                  <a:pt x="25" y="28"/>
                  <a:pt x="24" y="27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15" y="18"/>
                  <a:pt x="15" y="18"/>
                  <a:pt x="15" y="18"/>
                </a:cubicBezTo>
                <a:cubicBezTo>
                  <a:pt x="14" y="17"/>
                  <a:pt x="14" y="16"/>
                  <a:pt x="15" y="15"/>
                </a:cubicBezTo>
                <a:cubicBezTo>
                  <a:pt x="16" y="14"/>
                  <a:pt x="18" y="14"/>
                  <a:pt x="19" y="15"/>
                </a:cubicBezTo>
                <a:cubicBezTo>
                  <a:pt x="26" y="21"/>
                  <a:pt x="26" y="21"/>
                  <a:pt x="26" y="21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19" y="86"/>
                  <a:pt x="19" y="86"/>
                  <a:pt x="19" y="86"/>
                </a:cubicBezTo>
                <a:cubicBezTo>
                  <a:pt x="18" y="87"/>
                  <a:pt x="16" y="87"/>
                  <a:pt x="15" y="86"/>
                </a:cubicBezTo>
                <a:cubicBezTo>
                  <a:pt x="14" y="85"/>
                  <a:pt x="14" y="83"/>
                  <a:pt x="15" y="82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5" y="73"/>
                  <a:pt x="26" y="73"/>
                </a:cubicBezTo>
                <a:close/>
                <a:moveTo>
                  <a:pt x="18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9"/>
                  <a:pt x="17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0"/>
                </a:cubicBezTo>
                <a:cubicBezTo>
                  <a:pt x="0" y="52"/>
                  <a:pt x="2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7" y="53"/>
                  <a:pt x="18" y="52"/>
                  <a:pt x="18" y="5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cxnSp>
        <p:nvCxnSpPr>
          <p:cNvPr id="185" name="直接连接符 184"/>
          <p:cNvCxnSpPr/>
          <p:nvPr/>
        </p:nvCxnSpPr>
        <p:spPr>
          <a:xfrm>
            <a:off x="6994240" y="3086064"/>
            <a:ext cx="363556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矩形 185"/>
          <p:cNvSpPr/>
          <p:nvPr/>
        </p:nvSpPr>
        <p:spPr>
          <a:xfrm>
            <a:off x="7318201" y="2251491"/>
            <a:ext cx="1312858" cy="430779"/>
          </a:xfrm>
          <a:prstGeom prst="rect">
            <a:avLst/>
          </a:prstGeom>
        </p:spPr>
        <p:txBody>
          <a:bodyPr wrap="none" lIns="91410" tIns="45705" rIns="91410" bIns="45705">
            <a:spAutoFit/>
          </a:bodyPr>
          <a:lstStyle/>
          <a:p>
            <a:r>
              <a:rPr lang="zh-CN" altLang="en-US" sz="2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基本原理</a:t>
            </a:r>
            <a:endParaRPr lang="en-US" altLang="zh-CN" sz="22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8" name="直接连接符 187"/>
          <p:cNvCxnSpPr/>
          <p:nvPr/>
        </p:nvCxnSpPr>
        <p:spPr>
          <a:xfrm>
            <a:off x="6994240" y="4453900"/>
            <a:ext cx="363556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矩形 188"/>
          <p:cNvSpPr/>
          <p:nvPr/>
        </p:nvSpPr>
        <p:spPr>
          <a:xfrm>
            <a:off x="7331160" y="3629261"/>
            <a:ext cx="1312858" cy="430779"/>
          </a:xfrm>
          <a:prstGeom prst="rect">
            <a:avLst/>
          </a:prstGeom>
        </p:spPr>
        <p:txBody>
          <a:bodyPr wrap="none" lIns="91410" tIns="45705" rIns="91410" bIns="45705">
            <a:spAutoFit/>
          </a:bodyPr>
          <a:lstStyle/>
          <a:p>
            <a:r>
              <a:rPr lang="zh-CN" altLang="en-US" sz="2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技术优势</a:t>
            </a:r>
            <a:endParaRPr lang="en-US" altLang="zh-CN" sz="22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1" name="直接连接符 190"/>
          <p:cNvCxnSpPr/>
          <p:nvPr/>
        </p:nvCxnSpPr>
        <p:spPr>
          <a:xfrm>
            <a:off x="6994240" y="5893726"/>
            <a:ext cx="363556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矩形 191"/>
          <p:cNvSpPr/>
          <p:nvPr/>
        </p:nvSpPr>
        <p:spPr>
          <a:xfrm>
            <a:off x="7331160" y="5077733"/>
            <a:ext cx="1312858" cy="430779"/>
          </a:xfrm>
          <a:prstGeom prst="rect">
            <a:avLst/>
          </a:prstGeom>
        </p:spPr>
        <p:txBody>
          <a:bodyPr wrap="none" lIns="91410" tIns="45705" rIns="91410" bIns="45705">
            <a:spAutoFit/>
          </a:bodyPr>
          <a:lstStyle/>
          <a:p>
            <a:r>
              <a:rPr lang="zh-CN" altLang="en-US" sz="2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应用领域</a:t>
            </a:r>
            <a:endParaRPr lang="en-US" altLang="zh-CN" sz="22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" name="Freeform 5"/>
          <p:cNvSpPr>
            <a:spLocks/>
          </p:cNvSpPr>
          <p:nvPr/>
        </p:nvSpPr>
        <p:spPr bwMode="auto">
          <a:xfrm rot="1855731">
            <a:off x="6318829" y="2090253"/>
            <a:ext cx="935887" cy="84380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B0F0"/>
          </a:solidFill>
          <a:ln w="12700" cap="flat">
            <a:noFill/>
            <a:prstDash val="solid"/>
            <a:miter lim="800000"/>
            <a:headEnd/>
            <a:tailEnd/>
          </a:ln>
          <a:effectLst/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5" name="TextBox 194"/>
          <p:cNvSpPr txBox="1"/>
          <p:nvPr/>
        </p:nvSpPr>
        <p:spPr>
          <a:xfrm>
            <a:off x="6577853" y="2161417"/>
            <a:ext cx="377709" cy="7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999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999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6" name="Freeform 5"/>
          <p:cNvSpPr>
            <a:spLocks/>
          </p:cNvSpPr>
          <p:nvPr/>
        </p:nvSpPr>
        <p:spPr bwMode="auto">
          <a:xfrm rot="1855731">
            <a:off x="6298764" y="3411512"/>
            <a:ext cx="935887" cy="84380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FE978C"/>
          </a:solidFill>
          <a:ln w="12700" cap="flat">
            <a:noFill/>
            <a:prstDash val="solid"/>
            <a:miter lim="800000"/>
            <a:headEnd/>
            <a:tailEnd/>
          </a:ln>
          <a:effectLst/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7" name="TextBox 196"/>
          <p:cNvSpPr txBox="1"/>
          <p:nvPr/>
        </p:nvSpPr>
        <p:spPr>
          <a:xfrm>
            <a:off x="6557789" y="3482676"/>
            <a:ext cx="377709" cy="7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999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3999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8" name="Freeform 5"/>
          <p:cNvSpPr>
            <a:spLocks/>
          </p:cNvSpPr>
          <p:nvPr/>
        </p:nvSpPr>
        <p:spPr bwMode="auto">
          <a:xfrm rot="1855731">
            <a:off x="6291397" y="4843441"/>
            <a:ext cx="935887" cy="84380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00B0F0"/>
          </a:solidFill>
          <a:ln w="12700" cap="flat">
            <a:noFill/>
            <a:prstDash val="solid"/>
            <a:miter lim="800000"/>
            <a:headEnd/>
            <a:tailEnd/>
          </a:ln>
          <a:effectLst/>
          <a:ex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9" name="TextBox 198"/>
          <p:cNvSpPr txBox="1"/>
          <p:nvPr/>
        </p:nvSpPr>
        <p:spPr>
          <a:xfrm>
            <a:off x="6550422" y="4914605"/>
            <a:ext cx="377709" cy="7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999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3999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333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1250"/>
                            </p:stCondLst>
                            <p:childTnLst>
                              <p:par>
                                <p:cTn id="3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1750"/>
                            </p:stCondLst>
                            <p:childTnLst>
                              <p:par>
                                <p:cTn id="3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2750"/>
                            </p:stCondLst>
                            <p:childTnLst>
                              <p:par>
                                <p:cTn id="3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3250"/>
                            </p:stCondLst>
                            <p:childTnLst>
                              <p:par>
                                <p:cTn id="3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3750"/>
                            </p:stCondLst>
                            <p:childTnLst>
                              <p:par>
                                <p:cTn id="3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4750"/>
                            </p:stCondLst>
                            <p:childTnLst>
                              <p:par>
                                <p:cTn id="3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5250"/>
                            </p:stCondLst>
                            <p:childTnLst>
                              <p:par>
                                <p:cTn id="3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5750"/>
                            </p:stCondLst>
                            <p:childTnLst>
                              <p:par>
                                <p:cTn id="39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6750"/>
                            </p:stCondLst>
                            <p:childTnLst>
                              <p:par>
                                <p:cTn id="3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7250"/>
                            </p:stCondLst>
                            <p:childTnLst>
                              <p:par>
                                <p:cTn id="4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6" grpId="0"/>
      <p:bldP spid="189" grpId="0"/>
      <p:bldP spid="192" grpId="0"/>
      <p:bldP spid="194" grpId="0" animBg="1"/>
      <p:bldP spid="195" grpId="0"/>
      <p:bldP spid="196" grpId="0" animBg="1"/>
      <p:bldP spid="197" grpId="0"/>
      <p:bldP spid="198" grpId="0" animBg="1"/>
      <p:bldP spid="19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83"/>
          <p:cNvSpPr/>
          <p:nvPr/>
        </p:nvSpPr>
        <p:spPr bwMode="auto">
          <a:xfrm rot="16377237">
            <a:off x="5503437" y="985531"/>
            <a:ext cx="1007265" cy="1005233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27" name="任意多边形 83"/>
          <p:cNvSpPr/>
          <p:nvPr/>
        </p:nvSpPr>
        <p:spPr bwMode="auto">
          <a:xfrm rot="16377237">
            <a:off x="6445803" y="2659091"/>
            <a:ext cx="1004611" cy="100258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28" name="任意多边形 83"/>
          <p:cNvSpPr/>
          <p:nvPr/>
        </p:nvSpPr>
        <p:spPr bwMode="auto">
          <a:xfrm rot="16377237">
            <a:off x="4233877" y="1593965"/>
            <a:ext cx="1164252" cy="1161903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29" name="任意多边形 83"/>
          <p:cNvSpPr/>
          <p:nvPr/>
        </p:nvSpPr>
        <p:spPr bwMode="auto">
          <a:xfrm rot="16377237">
            <a:off x="5325040" y="1662003"/>
            <a:ext cx="1635597" cy="163229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44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0" name="任意多边形 83"/>
          <p:cNvSpPr/>
          <p:nvPr/>
        </p:nvSpPr>
        <p:spPr bwMode="auto">
          <a:xfrm rot="5222763" flipH="1">
            <a:off x="7105142" y="1037345"/>
            <a:ext cx="242220" cy="241732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1" name="任意多边形 83"/>
          <p:cNvSpPr/>
          <p:nvPr/>
        </p:nvSpPr>
        <p:spPr bwMode="auto">
          <a:xfrm rot="16377237">
            <a:off x="7360097" y="1476539"/>
            <a:ext cx="286260" cy="285684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2" name="任意多边形 83"/>
          <p:cNvSpPr/>
          <p:nvPr/>
        </p:nvSpPr>
        <p:spPr bwMode="auto">
          <a:xfrm rot="16377237">
            <a:off x="4820224" y="2880490"/>
            <a:ext cx="1004611" cy="100258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3" name="任意多边形 83"/>
          <p:cNvSpPr/>
          <p:nvPr/>
        </p:nvSpPr>
        <p:spPr bwMode="auto">
          <a:xfrm rot="5222763" flipH="1">
            <a:off x="4603039" y="3788390"/>
            <a:ext cx="242220" cy="241732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4" name="任意多边形 83"/>
          <p:cNvSpPr/>
          <p:nvPr/>
        </p:nvSpPr>
        <p:spPr bwMode="auto">
          <a:xfrm rot="16377237">
            <a:off x="4062694" y="3316677"/>
            <a:ext cx="286260" cy="285684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41616" y="1838156"/>
            <a:ext cx="1603939" cy="1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199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7199" b="1" spc="-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69"/>
          <p:cNvSpPr>
            <a:spLocks noChangeArrowheads="1"/>
          </p:cNvSpPr>
          <p:nvPr/>
        </p:nvSpPr>
        <p:spPr bwMode="auto">
          <a:xfrm>
            <a:off x="3521926" y="4266567"/>
            <a:ext cx="5135887" cy="83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buFont typeface="Arial" charset="0"/>
              <a:buNone/>
            </a:pPr>
            <a:r>
              <a:rPr lang="zh-CN" altLang="en-US" sz="4799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基本原理</a:t>
            </a:r>
            <a:endParaRPr lang="en-US" altLang="zh-CN" sz="4799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2357592" y="4839332"/>
            <a:ext cx="1455927" cy="1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8319313" y="4839332"/>
            <a:ext cx="1379300" cy="1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15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50"/>
                            </p:stCondLst>
                            <p:childTnLst>
                              <p:par>
                                <p:cTn id="5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785690" y="1761268"/>
            <a:ext cx="8598630" cy="4175497"/>
          </a:xfrm>
          <a:prstGeom prst="rect">
            <a:avLst/>
          </a:prstGeom>
          <a:solidFill>
            <a:srgbClr val="00B0F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前言"/>
          <p:cNvSpPr>
            <a:spLocks noChangeArrowheads="1"/>
          </p:cNvSpPr>
          <p:nvPr/>
        </p:nvSpPr>
        <p:spPr bwMode="auto">
          <a:xfrm>
            <a:off x="4224361" y="774716"/>
            <a:ext cx="3943227" cy="73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84" tIns="60942" rIns="121884" bIns="60942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sz="3999" b="1" dirty="0" err="1">
                <a:solidFill>
                  <a:srgbClr val="00B0F0"/>
                </a:solidFill>
              </a:rPr>
              <a:t>CyTOF</a:t>
            </a:r>
            <a:r>
              <a:rPr lang="zh-CN" altLang="en-US" sz="3999" b="1" dirty="0">
                <a:solidFill>
                  <a:srgbClr val="00B0F0"/>
                </a:solidFill>
              </a:rPr>
              <a:t>基本原理</a:t>
            </a:r>
            <a:endParaRPr lang="zh-CN" altLang="en-US" sz="3599" dirty="0">
              <a:solidFill>
                <a:srgbClr val="00B0F0"/>
              </a:solidFill>
              <a:latin typeface="Impact MT Std" pitchFamily="34" charset="0"/>
              <a:sym typeface="Impact" pitchFamily="34" charset="0"/>
            </a:endParaRPr>
          </a:p>
        </p:txBody>
      </p:sp>
      <p:sp>
        <p:nvSpPr>
          <p:cNvPr id="10" name="TextBox 504"/>
          <p:cNvSpPr txBox="1"/>
          <p:nvPr/>
        </p:nvSpPr>
        <p:spPr>
          <a:xfrm>
            <a:off x="1785456" y="1622473"/>
            <a:ext cx="8587122" cy="161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sz="2000" b="1" dirty="0">
                <a:solidFill>
                  <a:schemeClr val="bg1"/>
                </a:solidFill>
                <a:sym typeface="微软雅黑" pitchFamily="34" charset="-122"/>
              </a:rPr>
              <a:t>     </a:t>
            </a:r>
            <a:r>
              <a:rPr lang="zh-CN" altLang="en-US" sz="1600" b="1" dirty="0">
                <a:solidFill>
                  <a:schemeClr val="bg1"/>
                </a:solidFill>
              </a:rPr>
              <a:t>采用金属元素标记物（通常是金属元素标记的特异抗体或者染料）标记或识别细胞表面和内部的信号分子，然后用流式细胞原理分离单个细胞，再用感应耦合等离子质谱（</a:t>
            </a:r>
            <a:r>
              <a:rPr lang="en-US" altLang="zh-CN" sz="1600" b="1" dirty="0">
                <a:solidFill>
                  <a:schemeClr val="bg1"/>
                </a:solidFill>
              </a:rPr>
              <a:t>ICP-MS</a:t>
            </a:r>
            <a:r>
              <a:rPr lang="zh-CN" altLang="en-US" sz="1600" b="1" dirty="0">
                <a:solidFill>
                  <a:schemeClr val="bg1"/>
                </a:solidFill>
              </a:rPr>
              <a:t>）观察单个细胞的原子质量谱，最后将原子质量谱的数据转换为细胞表面和内部的信号分子数据，并通过专业分析软件对获得的数据进行分析，从而实现对细胞表型和信号网络的精细观察。</a:t>
            </a:r>
          </a:p>
        </p:txBody>
      </p:sp>
      <p:grpSp>
        <p:nvGrpSpPr>
          <p:cNvPr id="13" name="组合 12"/>
          <p:cNvGrpSpPr/>
          <p:nvPr/>
        </p:nvGrpSpPr>
        <p:grpSpPr>
          <a:xfrm flipH="1" flipV="1">
            <a:off x="-1448187" y="-2536833"/>
            <a:ext cx="6337409" cy="4423440"/>
            <a:chOff x="7174614" y="4856946"/>
            <a:chExt cx="6338876" cy="4424464"/>
          </a:xfrm>
        </p:grpSpPr>
        <p:sp>
          <p:nvSpPr>
            <p:cNvPr id="14" name="任意多边形 83"/>
            <p:cNvSpPr/>
            <p:nvPr/>
          </p:nvSpPr>
          <p:spPr bwMode="auto">
            <a:xfrm rot="16377237">
              <a:off x="10311463" y="4860180"/>
              <a:ext cx="3205262" cy="3198793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5" name="任意多边形 83"/>
            <p:cNvSpPr/>
            <p:nvPr/>
          </p:nvSpPr>
          <p:spPr bwMode="auto">
            <a:xfrm rot="16377237">
              <a:off x="7951590" y="5175010"/>
              <a:ext cx="3704812" cy="3697335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22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6" name="任意多边形 83"/>
            <p:cNvSpPr/>
            <p:nvPr/>
          </p:nvSpPr>
          <p:spPr bwMode="auto">
            <a:xfrm rot="16377237">
              <a:off x="7171380" y="6079382"/>
              <a:ext cx="3205262" cy="3198793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7" name="任意多边形 83"/>
            <p:cNvSpPr/>
            <p:nvPr/>
          </p:nvSpPr>
          <p:spPr bwMode="auto">
            <a:xfrm rot="17801937">
              <a:off x="9257697" y="4895516"/>
              <a:ext cx="3704812" cy="3697335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22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313667" y="4974667"/>
            <a:ext cx="6337409" cy="4423440"/>
            <a:chOff x="7174614" y="4856946"/>
            <a:chExt cx="6338876" cy="4424464"/>
          </a:xfrm>
        </p:grpSpPr>
        <p:sp>
          <p:nvSpPr>
            <p:cNvPr id="6" name="任意多边形 83"/>
            <p:cNvSpPr/>
            <p:nvPr/>
          </p:nvSpPr>
          <p:spPr bwMode="auto">
            <a:xfrm rot="16377237">
              <a:off x="10311463" y="4860180"/>
              <a:ext cx="3205262" cy="3198793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7" name="任意多边形 83"/>
            <p:cNvSpPr/>
            <p:nvPr/>
          </p:nvSpPr>
          <p:spPr bwMode="auto">
            <a:xfrm rot="16377237">
              <a:off x="7951590" y="5175010"/>
              <a:ext cx="3704812" cy="3697335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22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1" name="任意多边形 83"/>
            <p:cNvSpPr/>
            <p:nvPr/>
          </p:nvSpPr>
          <p:spPr bwMode="auto">
            <a:xfrm rot="16377237">
              <a:off x="7171380" y="6079382"/>
              <a:ext cx="3205262" cy="3198793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2" name="任意多边形 83"/>
            <p:cNvSpPr/>
            <p:nvPr/>
          </p:nvSpPr>
          <p:spPr bwMode="auto">
            <a:xfrm rot="17801937">
              <a:off x="9257697" y="4895516"/>
              <a:ext cx="3704812" cy="3697335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22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2156563-9059-421C-9795-01E2F173E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355" y="3496680"/>
            <a:ext cx="5876648" cy="244008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5759548-EE2F-42FA-90C8-DED69359A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032" y="3502719"/>
            <a:ext cx="1466328" cy="242800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80F7372-6738-4425-9772-061CB209A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8360" y="3502720"/>
            <a:ext cx="1396996" cy="244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796685" y="2279131"/>
            <a:ext cx="8598630" cy="2611988"/>
          </a:xfrm>
          <a:prstGeom prst="rect">
            <a:avLst/>
          </a:prstGeom>
          <a:solidFill>
            <a:srgbClr val="00B0F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前言"/>
          <p:cNvSpPr>
            <a:spLocks noChangeArrowheads="1"/>
          </p:cNvSpPr>
          <p:nvPr/>
        </p:nvSpPr>
        <p:spPr bwMode="auto">
          <a:xfrm>
            <a:off x="1650433" y="774716"/>
            <a:ext cx="9091075" cy="73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84" tIns="60942" rIns="121884" bIns="60942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3999" b="1" dirty="0">
                <a:solidFill>
                  <a:srgbClr val="00B0F0"/>
                </a:solidFill>
              </a:rPr>
              <a:t>对比传统流式细胞仪的基本原理的区别</a:t>
            </a:r>
            <a:endParaRPr lang="zh-CN" altLang="en-US" sz="3599" dirty="0">
              <a:solidFill>
                <a:srgbClr val="00B0F0"/>
              </a:solidFill>
              <a:latin typeface="Impact MT Std" pitchFamily="34" charset="0"/>
              <a:sym typeface="Impact" pitchFamily="34" charset="0"/>
            </a:endParaRPr>
          </a:p>
        </p:txBody>
      </p:sp>
      <p:sp>
        <p:nvSpPr>
          <p:cNvPr id="10" name="TextBox 504"/>
          <p:cNvSpPr txBox="1"/>
          <p:nvPr/>
        </p:nvSpPr>
        <p:spPr>
          <a:xfrm>
            <a:off x="2424442" y="2422769"/>
            <a:ext cx="7343117" cy="225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b="1" dirty="0">
                <a:solidFill>
                  <a:schemeClr val="bg1"/>
                </a:solidFill>
                <a:sym typeface="微软雅黑" pitchFamily="34" charset="-122"/>
              </a:rPr>
              <a:t>     </a:t>
            </a:r>
            <a:r>
              <a:rPr lang="zh-CN" altLang="en-US" sz="1800" b="1" dirty="0">
                <a:solidFill>
                  <a:schemeClr val="bg1"/>
                </a:solidFill>
              </a:rPr>
              <a:t>传统流式细胞技术和质谱流式细胞技术相比，主要有两点不同：第一、</a:t>
            </a:r>
            <a:r>
              <a:rPr lang="zh-CN" altLang="en-US" sz="1800" b="1" dirty="0">
                <a:solidFill>
                  <a:srgbClr val="FF0000"/>
                </a:solidFill>
              </a:rPr>
              <a:t>标签系统的不同</a:t>
            </a:r>
            <a:r>
              <a:rPr lang="zh-CN" altLang="en-US" sz="1800" b="1" dirty="0">
                <a:solidFill>
                  <a:schemeClr val="bg1"/>
                </a:solidFill>
              </a:rPr>
              <a:t>，前者主要使用各种荧光基团作为抗体的标签，后者则使用各种金属元素作为标签；第二、</a:t>
            </a:r>
            <a:r>
              <a:rPr lang="zh-CN" altLang="en-US" sz="1800" b="1" dirty="0">
                <a:solidFill>
                  <a:srgbClr val="FF0000"/>
                </a:solidFill>
              </a:rPr>
              <a:t>检测系统的不同</a:t>
            </a:r>
            <a:r>
              <a:rPr lang="zh-CN" altLang="en-US" sz="1800" b="1" dirty="0">
                <a:solidFill>
                  <a:schemeClr val="bg1"/>
                </a:solidFill>
              </a:rPr>
              <a:t>，前者使用激光器和光电倍增管作为检测手段，而后者使用</a:t>
            </a:r>
            <a:r>
              <a:rPr lang="en-US" altLang="zh-CN" sz="1800" b="1" dirty="0">
                <a:solidFill>
                  <a:schemeClr val="bg1"/>
                </a:solidFill>
              </a:rPr>
              <a:t>ICP</a:t>
            </a:r>
            <a:r>
              <a:rPr lang="zh-CN" altLang="en-US" sz="1800" b="1" dirty="0">
                <a:solidFill>
                  <a:schemeClr val="bg1"/>
                </a:solidFill>
              </a:rPr>
              <a:t>质谱技术作为检测手段。</a:t>
            </a:r>
            <a:endParaRPr lang="en-US" altLang="zh-CN" sz="2400" b="1" dirty="0">
              <a:solidFill>
                <a:schemeClr val="bg1"/>
              </a:solidFill>
              <a:sym typeface="微软雅黑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 flipH="1" flipV="1">
            <a:off x="-1448187" y="-2536833"/>
            <a:ext cx="6337409" cy="4423440"/>
            <a:chOff x="7174614" y="4856946"/>
            <a:chExt cx="6338876" cy="4424464"/>
          </a:xfrm>
        </p:grpSpPr>
        <p:sp>
          <p:nvSpPr>
            <p:cNvPr id="14" name="任意多边形 83"/>
            <p:cNvSpPr/>
            <p:nvPr/>
          </p:nvSpPr>
          <p:spPr bwMode="auto">
            <a:xfrm rot="16377237">
              <a:off x="10311463" y="4860180"/>
              <a:ext cx="3205262" cy="3198793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5" name="任意多边形 83"/>
            <p:cNvSpPr/>
            <p:nvPr/>
          </p:nvSpPr>
          <p:spPr bwMode="auto">
            <a:xfrm rot="16377237">
              <a:off x="7951590" y="5175010"/>
              <a:ext cx="3704812" cy="3697335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22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6" name="任意多边形 83"/>
            <p:cNvSpPr/>
            <p:nvPr/>
          </p:nvSpPr>
          <p:spPr bwMode="auto">
            <a:xfrm rot="16377237">
              <a:off x="7171380" y="6079382"/>
              <a:ext cx="3205262" cy="3198793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7" name="任意多边形 83"/>
            <p:cNvSpPr/>
            <p:nvPr/>
          </p:nvSpPr>
          <p:spPr bwMode="auto">
            <a:xfrm rot="17801937">
              <a:off x="9257697" y="4895516"/>
              <a:ext cx="3704812" cy="3697335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22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313667" y="4974667"/>
            <a:ext cx="6337409" cy="4423440"/>
            <a:chOff x="7174614" y="4856946"/>
            <a:chExt cx="6338876" cy="4424464"/>
          </a:xfrm>
        </p:grpSpPr>
        <p:sp>
          <p:nvSpPr>
            <p:cNvPr id="6" name="任意多边形 83"/>
            <p:cNvSpPr/>
            <p:nvPr/>
          </p:nvSpPr>
          <p:spPr bwMode="auto">
            <a:xfrm rot="16377237">
              <a:off x="10311463" y="4860180"/>
              <a:ext cx="3205262" cy="3198793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7" name="任意多边形 83"/>
            <p:cNvSpPr/>
            <p:nvPr/>
          </p:nvSpPr>
          <p:spPr bwMode="auto">
            <a:xfrm rot="16377237">
              <a:off x="7951590" y="5175010"/>
              <a:ext cx="3704812" cy="3697335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22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1" name="任意多边形 83"/>
            <p:cNvSpPr/>
            <p:nvPr/>
          </p:nvSpPr>
          <p:spPr bwMode="auto">
            <a:xfrm rot="16377237">
              <a:off x="7171380" y="6079382"/>
              <a:ext cx="3205262" cy="3198793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2" name="任意多边形 83"/>
            <p:cNvSpPr/>
            <p:nvPr/>
          </p:nvSpPr>
          <p:spPr bwMode="auto">
            <a:xfrm rot="17801937">
              <a:off x="9257697" y="4895516"/>
              <a:ext cx="3704812" cy="3697335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22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393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83"/>
          <p:cNvSpPr/>
          <p:nvPr/>
        </p:nvSpPr>
        <p:spPr bwMode="auto">
          <a:xfrm rot="16377237">
            <a:off x="5503437" y="985531"/>
            <a:ext cx="1007265" cy="1005233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27" name="任意多边形 83"/>
          <p:cNvSpPr/>
          <p:nvPr/>
        </p:nvSpPr>
        <p:spPr bwMode="auto">
          <a:xfrm rot="16377237">
            <a:off x="6445803" y="2659091"/>
            <a:ext cx="1004611" cy="100258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28" name="任意多边形 83"/>
          <p:cNvSpPr/>
          <p:nvPr/>
        </p:nvSpPr>
        <p:spPr bwMode="auto">
          <a:xfrm rot="16377237">
            <a:off x="4233877" y="1593965"/>
            <a:ext cx="1164252" cy="1161903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29" name="任意多边形 83"/>
          <p:cNvSpPr/>
          <p:nvPr/>
        </p:nvSpPr>
        <p:spPr bwMode="auto">
          <a:xfrm rot="16377237">
            <a:off x="5325040" y="1662003"/>
            <a:ext cx="1635597" cy="163229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44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0" name="任意多边形 83"/>
          <p:cNvSpPr/>
          <p:nvPr/>
        </p:nvSpPr>
        <p:spPr bwMode="auto">
          <a:xfrm rot="5222763" flipH="1">
            <a:off x="7105142" y="1037345"/>
            <a:ext cx="242220" cy="241732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1" name="任意多边形 83"/>
          <p:cNvSpPr/>
          <p:nvPr/>
        </p:nvSpPr>
        <p:spPr bwMode="auto">
          <a:xfrm rot="16377237">
            <a:off x="7360097" y="1476539"/>
            <a:ext cx="286260" cy="285684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2" name="任意多边形 83"/>
          <p:cNvSpPr/>
          <p:nvPr/>
        </p:nvSpPr>
        <p:spPr bwMode="auto">
          <a:xfrm rot="16377237">
            <a:off x="4820224" y="2880490"/>
            <a:ext cx="1004611" cy="100258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3" name="任意多边形 83"/>
          <p:cNvSpPr/>
          <p:nvPr/>
        </p:nvSpPr>
        <p:spPr bwMode="auto">
          <a:xfrm rot="5222763" flipH="1">
            <a:off x="4603039" y="3788390"/>
            <a:ext cx="242220" cy="241732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4" name="任意多边形 83"/>
          <p:cNvSpPr/>
          <p:nvPr/>
        </p:nvSpPr>
        <p:spPr bwMode="auto">
          <a:xfrm rot="16377237">
            <a:off x="4062694" y="3316677"/>
            <a:ext cx="286260" cy="285684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41616" y="1838156"/>
            <a:ext cx="1603939" cy="1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199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7199" b="1" spc="-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69"/>
          <p:cNvSpPr>
            <a:spLocks noChangeArrowheads="1"/>
          </p:cNvSpPr>
          <p:nvPr/>
        </p:nvSpPr>
        <p:spPr bwMode="auto">
          <a:xfrm>
            <a:off x="3521926" y="4266567"/>
            <a:ext cx="5135887" cy="83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buFont typeface="Arial" charset="0"/>
              <a:buNone/>
            </a:pPr>
            <a:r>
              <a:rPr lang="zh-CN" altLang="en-US" sz="4799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技术优势</a:t>
            </a:r>
            <a:endParaRPr lang="en-US" altLang="zh-CN" sz="4799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2357592" y="4839332"/>
            <a:ext cx="1455927" cy="1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8319313" y="4839332"/>
            <a:ext cx="1379300" cy="1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74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50"/>
                            </p:stCondLst>
                            <p:childTnLst>
                              <p:par>
                                <p:cTn id="5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CF314253-4338-4AA0-B3CC-F0919A72C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96" y="3911047"/>
            <a:ext cx="4644519" cy="245309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52D5FB1-BE03-4713-941A-1BBC720CC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916" y="1343915"/>
            <a:ext cx="4139137" cy="2422230"/>
          </a:xfrm>
          <a:prstGeom prst="rect">
            <a:avLst/>
          </a:prstGeom>
        </p:spPr>
      </p:pic>
      <p:sp>
        <p:nvSpPr>
          <p:cNvPr id="2" name="文本框 40"/>
          <p:cNvSpPr>
            <a:spLocks noChangeArrowheads="1"/>
          </p:cNvSpPr>
          <p:nvPr/>
        </p:nvSpPr>
        <p:spPr bwMode="auto">
          <a:xfrm>
            <a:off x="1852573" y="341794"/>
            <a:ext cx="1518013" cy="49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599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谱系对比</a:t>
            </a:r>
            <a:endParaRPr lang="zh-CN" altLang="en-US" sz="2599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05" y="542798"/>
            <a:ext cx="12187592" cy="53170"/>
            <a:chOff x="0" y="542924"/>
            <a:chExt cx="12190413" cy="53182"/>
          </a:xfrm>
        </p:grpSpPr>
        <p:sp>
          <p:nvSpPr>
            <p:cNvPr id="5" name="圆角矩形 39"/>
            <p:cNvSpPr>
              <a:spLocks noChangeArrowheads="1"/>
            </p:cNvSpPr>
            <p:nvPr/>
          </p:nvSpPr>
          <p:spPr bwMode="auto">
            <a:xfrm>
              <a:off x="4184680" y="542925"/>
              <a:ext cx="8005733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6" name="圆角矩形 39"/>
            <p:cNvSpPr>
              <a:spLocks noChangeArrowheads="1"/>
            </p:cNvSpPr>
            <p:nvPr/>
          </p:nvSpPr>
          <p:spPr bwMode="auto">
            <a:xfrm>
              <a:off x="0" y="542924"/>
              <a:ext cx="762000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2676" y="218186"/>
            <a:ext cx="1201012" cy="755563"/>
            <a:chOff x="6404855" y="1211527"/>
            <a:chExt cx="1201290" cy="755738"/>
          </a:xfrm>
        </p:grpSpPr>
        <p:sp>
          <p:nvSpPr>
            <p:cNvPr id="8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44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4855" y="1253660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599" b="1" spc="-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3599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298195" y="1332174"/>
            <a:ext cx="9976285" cy="5018360"/>
            <a:chOff x="1335012" y="1131590"/>
            <a:chExt cx="6442738" cy="3240883"/>
          </a:xfrm>
        </p:grpSpPr>
        <p:grpSp>
          <p:nvGrpSpPr>
            <p:cNvPr id="14" name="组合 13"/>
            <p:cNvGrpSpPr/>
            <p:nvPr/>
          </p:nvGrpSpPr>
          <p:grpSpPr>
            <a:xfrm>
              <a:off x="4532453" y="2800601"/>
              <a:ext cx="3245297" cy="1571872"/>
              <a:chOff x="5873284" y="3911271"/>
              <a:chExt cx="4327062" cy="2095829"/>
            </a:xfrm>
          </p:grpSpPr>
          <p:sp>
            <p:nvSpPr>
              <p:cNvPr id="15" name="矩形 37"/>
              <p:cNvSpPr>
                <a:spLocks noChangeArrowheads="1"/>
              </p:cNvSpPr>
              <p:nvPr/>
            </p:nvSpPr>
            <p:spPr bwMode="auto">
              <a:xfrm>
                <a:off x="5873284" y="3911271"/>
                <a:ext cx="4327062" cy="2095829"/>
              </a:xfrm>
              <a:prstGeom prst="rect">
                <a:avLst/>
              </a:prstGeom>
              <a:solidFill>
                <a:srgbClr val="FE97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>
                  <a:buFont typeface="Arial" charset="0"/>
                  <a:buNone/>
                </a:pPr>
                <a:endParaRPr lang="zh-CN" altLang="zh-CN" sz="3199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6366912" y="4426456"/>
                <a:ext cx="3339805" cy="10654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750"/>
                  </a:spcBef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宋体" charset="-122"/>
                  </a:rPr>
                  <a:t>金属元素质谱窄</a:t>
                </a:r>
                <a:endPara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-122"/>
                </a:endParaRPr>
              </a:p>
              <a:p>
                <a:pPr algn="ctr">
                  <a:lnSpc>
                    <a:spcPct val="150000"/>
                  </a:lnSpc>
                  <a:spcBef>
                    <a:spcPts val="750"/>
                  </a:spcBef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宋体" charset="-122"/>
                  </a:rPr>
                  <a:t>分辨率高</a:t>
                </a:r>
              </a:p>
            </p:txBody>
          </p:sp>
        </p:grpSp>
        <p:sp>
          <p:nvSpPr>
            <p:cNvPr id="19" name="矩形 1"/>
            <p:cNvSpPr>
              <a:spLocks noChangeArrowheads="1"/>
            </p:cNvSpPr>
            <p:nvPr/>
          </p:nvSpPr>
          <p:spPr bwMode="auto">
            <a:xfrm>
              <a:off x="1335013" y="1131590"/>
              <a:ext cx="2356334" cy="15718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endParaRPr lang="zh-CN" altLang="zh-CN" sz="3199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335012" y="1488299"/>
              <a:ext cx="2356333" cy="784190"/>
            </a:xfrm>
            <a:prstGeom prst="rect">
              <a:avLst/>
            </a:prstGeom>
          </p:spPr>
          <p:txBody>
            <a:bodyPr wrap="square" lIns="68564" tIns="34282" rIns="68564" bIns="34282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750"/>
                </a:spcBef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-122"/>
                </a:rPr>
                <a:t>荧光基团光谱宽</a:t>
              </a:r>
              <a:endPara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charset="-122"/>
              </a:endParaRPr>
            </a:p>
            <a:p>
              <a:pPr algn="ctr">
                <a:lnSpc>
                  <a:spcPct val="150000"/>
                </a:lnSpc>
                <a:spcBef>
                  <a:spcPts val="750"/>
                </a:spcBef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charset="-122"/>
                </a:rPr>
                <a:t>分辨率低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988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05" y="542798"/>
            <a:ext cx="12187592" cy="53170"/>
            <a:chOff x="0" y="542924"/>
            <a:chExt cx="12190413" cy="53182"/>
          </a:xfrm>
        </p:grpSpPr>
        <p:sp>
          <p:nvSpPr>
            <p:cNvPr id="5" name="圆角矩形 39"/>
            <p:cNvSpPr>
              <a:spLocks noChangeArrowheads="1"/>
            </p:cNvSpPr>
            <p:nvPr/>
          </p:nvSpPr>
          <p:spPr bwMode="auto">
            <a:xfrm>
              <a:off x="4184680" y="542925"/>
              <a:ext cx="8005733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6" name="圆角矩形 39"/>
            <p:cNvSpPr>
              <a:spLocks noChangeArrowheads="1"/>
            </p:cNvSpPr>
            <p:nvPr/>
          </p:nvSpPr>
          <p:spPr bwMode="auto">
            <a:xfrm>
              <a:off x="0" y="542924"/>
              <a:ext cx="762000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65385" y="1981087"/>
            <a:ext cx="12255181" cy="4328308"/>
            <a:chOff x="583047" y="1564247"/>
            <a:chExt cx="7843251" cy="2770096"/>
          </a:xfrm>
        </p:grpSpPr>
        <p:sp>
          <p:nvSpPr>
            <p:cNvPr id="10" name="任意多边形 9"/>
            <p:cNvSpPr>
              <a:spLocks/>
            </p:cNvSpPr>
            <p:nvPr/>
          </p:nvSpPr>
          <p:spPr bwMode="auto">
            <a:xfrm rot="10800000">
              <a:off x="3674095" y="1945378"/>
              <a:ext cx="1228715" cy="401493"/>
            </a:xfrm>
            <a:custGeom>
              <a:avLst/>
              <a:gdLst>
                <a:gd name="connsiteX0" fmla="*/ 1161826 w 1638286"/>
                <a:gd name="connsiteY0" fmla="*/ 535324 h 535324"/>
                <a:gd name="connsiteX1" fmla="*/ 309069 w 1638286"/>
                <a:gd name="connsiteY1" fmla="*/ 535324 h 535324"/>
                <a:gd name="connsiteX2" fmla="*/ 0 w 1638286"/>
                <a:gd name="connsiteY2" fmla="*/ 0 h 535324"/>
                <a:gd name="connsiteX3" fmla="*/ 105173 w 1638286"/>
                <a:gd name="connsiteY3" fmla="*/ 0 h 535324"/>
                <a:gd name="connsiteX4" fmla="*/ 108430 w 1638286"/>
                <a:gd name="connsiteY4" fmla="*/ 524 h 535324"/>
                <a:gd name="connsiteX5" fmla="*/ 916509 w 1638286"/>
                <a:gd name="connsiteY5" fmla="*/ 524 h 535324"/>
                <a:gd name="connsiteX6" fmla="*/ 919811 w 1638286"/>
                <a:gd name="connsiteY6" fmla="*/ 0 h 535324"/>
                <a:gd name="connsiteX7" fmla="*/ 1638286 w 1638286"/>
                <a:gd name="connsiteY7" fmla="*/ 0 h 535324"/>
                <a:gd name="connsiteX8" fmla="*/ 1623613 w 1638286"/>
                <a:gd name="connsiteY8" fmla="*/ 25429 h 535324"/>
                <a:gd name="connsiteX9" fmla="*/ 1412461 w 1638286"/>
                <a:gd name="connsiteY9" fmla="*/ 391366 h 535324"/>
                <a:gd name="connsiteX10" fmla="*/ 1161826 w 1638286"/>
                <a:gd name="connsiteY10" fmla="*/ 535324 h 53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8286" h="535324">
                  <a:moveTo>
                    <a:pt x="1161826" y="535324"/>
                  </a:moveTo>
                  <a:lnTo>
                    <a:pt x="309069" y="535324"/>
                  </a:lnTo>
                  <a:lnTo>
                    <a:pt x="0" y="0"/>
                  </a:lnTo>
                  <a:lnTo>
                    <a:pt x="105173" y="0"/>
                  </a:lnTo>
                  <a:lnTo>
                    <a:pt x="108430" y="524"/>
                  </a:lnTo>
                  <a:lnTo>
                    <a:pt x="916509" y="524"/>
                  </a:lnTo>
                  <a:lnTo>
                    <a:pt x="919811" y="0"/>
                  </a:lnTo>
                  <a:lnTo>
                    <a:pt x="1638286" y="0"/>
                  </a:lnTo>
                  <a:lnTo>
                    <a:pt x="1623613" y="25429"/>
                  </a:lnTo>
                  <a:cubicBezTo>
                    <a:pt x="1412461" y="391366"/>
                    <a:pt x="1412461" y="391366"/>
                    <a:pt x="1412461" y="391366"/>
                  </a:cubicBezTo>
                  <a:cubicBezTo>
                    <a:pt x="1366047" y="470311"/>
                    <a:pt x="1254654" y="535324"/>
                    <a:pt x="1161826" y="535324"/>
                  </a:cubicBezTo>
                  <a:close/>
                </a:path>
              </a:pathLst>
            </a:custGeom>
            <a:solidFill>
              <a:srgbClr val="00B0F0"/>
            </a:solidFill>
            <a:ln w="19050">
              <a:noFill/>
            </a:ln>
            <a:effec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599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 rot="14400000">
              <a:off x="4582801" y="2177083"/>
              <a:ext cx="1228715" cy="401493"/>
            </a:xfrm>
            <a:custGeom>
              <a:avLst/>
              <a:gdLst>
                <a:gd name="connsiteX0" fmla="*/ 1161826 w 1638286"/>
                <a:gd name="connsiteY0" fmla="*/ 535324 h 535324"/>
                <a:gd name="connsiteX1" fmla="*/ 309069 w 1638286"/>
                <a:gd name="connsiteY1" fmla="*/ 535324 h 535324"/>
                <a:gd name="connsiteX2" fmla="*/ 0 w 1638286"/>
                <a:gd name="connsiteY2" fmla="*/ 0 h 535324"/>
                <a:gd name="connsiteX3" fmla="*/ 105173 w 1638286"/>
                <a:gd name="connsiteY3" fmla="*/ 0 h 535324"/>
                <a:gd name="connsiteX4" fmla="*/ 108430 w 1638286"/>
                <a:gd name="connsiteY4" fmla="*/ 524 h 535324"/>
                <a:gd name="connsiteX5" fmla="*/ 916509 w 1638286"/>
                <a:gd name="connsiteY5" fmla="*/ 524 h 535324"/>
                <a:gd name="connsiteX6" fmla="*/ 919811 w 1638286"/>
                <a:gd name="connsiteY6" fmla="*/ 0 h 535324"/>
                <a:gd name="connsiteX7" fmla="*/ 1638286 w 1638286"/>
                <a:gd name="connsiteY7" fmla="*/ 0 h 535324"/>
                <a:gd name="connsiteX8" fmla="*/ 1623613 w 1638286"/>
                <a:gd name="connsiteY8" fmla="*/ 25429 h 535324"/>
                <a:gd name="connsiteX9" fmla="*/ 1412461 w 1638286"/>
                <a:gd name="connsiteY9" fmla="*/ 391366 h 535324"/>
                <a:gd name="connsiteX10" fmla="*/ 1161826 w 1638286"/>
                <a:gd name="connsiteY10" fmla="*/ 535324 h 53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8286" h="535324">
                  <a:moveTo>
                    <a:pt x="1161826" y="535324"/>
                  </a:moveTo>
                  <a:lnTo>
                    <a:pt x="309069" y="535324"/>
                  </a:lnTo>
                  <a:lnTo>
                    <a:pt x="0" y="0"/>
                  </a:lnTo>
                  <a:lnTo>
                    <a:pt x="105173" y="0"/>
                  </a:lnTo>
                  <a:lnTo>
                    <a:pt x="108430" y="524"/>
                  </a:lnTo>
                  <a:lnTo>
                    <a:pt x="916509" y="524"/>
                  </a:lnTo>
                  <a:lnTo>
                    <a:pt x="919811" y="0"/>
                  </a:lnTo>
                  <a:lnTo>
                    <a:pt x="1638286" y="0"/>
                  </a:lnTo>
                  <a:lnTo>
                    <a:pt x="1623613" y="25429"/>
                  </a:lnTo>
                  <a:cubicBezTo>
                    <a:pt x="1412461" y="391366"/>
                    <a:pt x="1412461" y="391366"/>
                    <a:pt x="1412461" y="391366"/>
                  </a:cubicBezTo>
                  <a:cubicBezTo>
                    <a:pt x="1366047" y="470311"/>
                    <a:pt x="1254654" y="535324"/>
                    <a:pt x="1161826" y="535324"/>
                  </a:cubicBezTo>
                  <a:close/>
                </a:path>
              </a:pathLst>
            </a:custGeom>
            <a:solidFill>
              <a:srgbClr val="FE978C"/>
            </a:solidFill>
            <a:ln w="19050">
              <a:noFill/>
            </a:ln>
            <a:effec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599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任意多边形 11"/>
            <p:cNvSpPr>
              <a:spLocks/>
            </p:cNvSpPr>
            <p:nvPr/>
          </p:nvSpPr>
          <p:spPr bwMode="auto">
            <a:xfrm rot="18000000">
              <a:off x="4856367" y="3076044"/>
              <a:ext cx="1228715" cy="401493"/>
            </a:xfrm>
            <a:custGeom>
              <a:avLst/>
              <a:gdLst>
                <a:gd name="connsiteX0" fmla="*/ 1161826 w 1638286"/>
                <a:gd name="connsiteY0" fmla="*/ 535324 h 535324"/>
                <a:gd name="connsiteX1" fmla="*/ 309069 w 1638286"/>
                <a:gd name="connsiteY1" fmla="*/ 535324 h 535324"/>
                <a:gd name="connsiteX2" fmla="*/ 0 w 1638286"/>
                <a:gd name="connsiteY2" fmla="*/ 0 h 535324"/>
                <a:gd name="connsiteX3" fmla="*/ 105173 w 1638286"/>
                <a:gd name="connsiteY3" fmla="*/ 0 h 535324"/>
                <a:gd name="connsiteX4" fmla="*/ 108430 w 1638286"/>
                <a:gd name="connsiteY4" fmla="*/ 524 h 535324"/>
                <a:gd name="connsiteX5" fmla="*/ 916509 w 1638286"/>
                <a:gd name="connsiteY5" fmla="*/ 524 h 535324"/>
                <a:gd name="connsiteX6" fmla="*/ 919811 w 1638286"/>
                <a:gd name="connsiteY6" fmla="*/ 0 h 535324"/>
                <a:gd name="connsiteX7" fmla="*/ 1638286 w 1638286"/>
                <a:gd name="connsiteY7" fmla="*/ 0 h 535324"/>
                <a:gd name="connsiteX8" fmla="*/ 1623613 w 1638286"/>
                <a:gd name="connsiteY8" fmla="*/ 25429 h 535324"/>
                <a:gd name="connsiteX9" fmla="*/ 1412461 w 1638286"/>
                <a:gd name="connsiteY9" fmla="*/ 391366 h 535324"/>
                <a:gd name="connsiteX10" fmla="*/ 1161826 w 1638286"/>
                <a:gd name="connsiteY10" fmla="*/ 535324 h 53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8286" h="535324">
                  <a:moveTo>
                    <a:pt x="1161826" y="535324"/>
                  </a:moveTo>
                  <a:lnTo>
                    <a:pt x="309069" y="535324"/>
                  </a:lnTo>
                  <a:lnTo>
                    <a:pt x="0" y="0"/>
                  </a:lnTo>
                  <a:lnTo>
                    <a:pt x="105173" y="0"/>
                  </a:lnTo>
                  <a:lnTo>
                    <a:pt x="108430" y="524"/>
                  </a:lnTo>
                  <a:lnTo>
                    <a:pt x="916509" y="524"/>
                  </a:lnTo>
                  <a:lnTo>
                    <a:pt x="919811" y="0"/>
                  </a:lnTo>
                  <a:lnTo>
                    <a:pt x="1638286" y="0"/>
                  </a:lnTo>
                  <a:lnTo>
                    <a:pt x="1623613" y="25429"/>
                  </a:lnTo>
                  <a:cubicBezTo>
                    <a:pt x="1412461" y="391366"/>
                    <a:pt x="1412461" y="391366"/>
                    <a:pt x="1412461" y="391366"/>
                  </a:cubicBezTo>
                  <a:cubicBezTo>
                    <a:pt x="1366047" y="470311"/>
                    <a:pt x="1254654" y="535324"/>
                    <a:pt x="1161826" y="535324"/>
                  </a:cubicBezTo>
                  <a:close/>
                </a:path>
              </a:pathLst>
            </a:custGeom>
            <a:solidFill>
              <a:srgbClr val="00B0F0"/>
            </a:solidFill>
            <a:ln w="19050">
              <a:noFill/>
            </a:ln>
            <a:effec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599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任意多边形 12"/>
            <p:cNvSpPr>
              <a:spLocks/>
            </p:cNvSpPr>
            <p:nvPr/>
          </p:nvSpPr>
          <p:spPr bwMode="auto">
            <a:xfrm rot="10800000" flipH="1" flipV="1">
              <a:off x="4219760" y="3750944"/>
              <a:ext cx="1228715" cy="401493"/>
            </a:xfrm>
            <a:custGeom>
              <a:avLst/>
              <a:gdLst>
                <a:gd name="connsiteX0" fmla="*/ 1161826 w 1638286"/>
                <a:gd name="connsiteY0" fmla="*/ 535324 h 535324"/>
                <a:gd name="connsiteX1" fmla="*/ 309069 w 1638286"/>
                <a:gd name="connsiteY1" fmla="*/ 535324 h 535324"/>
                <a:gd name="connsiteX2" fmla="*/ 0 w 1638286"/>
                <a:gd name="connsiteY2" fmla="*/ 0 h 535324"/>
                <a:gd name="connsiteX3" fmla="*/ 105173 w 1638286"/>
                <a:gd name="connsiteY3" fmla="*/ 0 h 535324"/>
                <a:gd name="connsiteX4" fmla="*/ 108430 w 1638286"/>
                <a:gd name="connsiteY4" fmla="*/ 524 h 535324"/>
                <a:gd name="connsiteX5" fmla="*/ 916509 w 1638286"/>
                <a:gd name="connsiteY5" fmla="*/ 524 h 535324"/>
                <a:gd name="connsiteX6" fmla="*/ 919811 w 1638286"/>
                <a:gd name="connsiteY6" fmla="*/ 0 h 535324"/>
                <a:gd name="connsiteX7" fmla="*/ 1638286 w 1638286"/>
                <a:gd name="connsiteY7" fmla="*/ 0 h 535324"/>
                <a:gd name="connsiteX8" fmla="*/ 1623613 w 1638286"/>
                <a:gd name="connsiteY8" fmla="*/ 25429 h 535324"/>
                <a:gd name="connsiteX9" fmla="*/ 1412461 w 1638286"/>
                <a:gd name="connsiteY9" fmla="*/ 391366 h 535324"/>
                <a:gd name="connsiteX10" fmla="*/ 1161826 w 1638286"/>
                <a:gd name="connsiteY10" fmla="*/ 535324 h 53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8286" h="535324">
                  <a:moveTo>
                    <a:pt x="1161826" y="535324"/>
                  </a:moveTo>
                  <a:lnTo>
                    <a:pt x="309069" y="535324"/>
                  </a:lnTo>
                  <a:lnTo>
                    <a:pt x="0" y="0"/>
                  </a:lnTo>
                  <a:lnTo>
                    <a:pt x="105173" y="0"/>
                  </a:lnTo>
                  <a:lnTo>
                    <a:pt x="108430" y="524"/>
                  </a:lnTo>
                  <a:lnTo>
                    <a:pt x="916509" y="524"/>
                  </a:lnTo>
                  <a:lnTo>
                    <a:pt x="919811" y="0"/>
                  </a:lnTo>
                  <a:lnTo>
                    <a:pt x="1638286" y="0"/>
                  </a:lnTo>
                  <a:lnTo>
                    <a:pt x="1623613" y="25429"/>
                  </a:lnTo>
                  <a:cubicBezTo>
                    <a:pt x="1412461" y="391366"/>
                    <a:pt x="1412461" y="391366"/>
                    <a:pt x="1412461" y="391366"/>
                  </a:cubicBezTo>
                  <a:cubicBezTo>
                    <a:pt x="1366047" y="470311"/>
                    <a:pt x="1254654" y="535324"/>
                    <a:pt x="1161826" y="535324"/>
                  </a:cubicBezTo>
                  <a:close/>
                </a:path>
              </a:pathLst>
            </a:custGeom>
            <a:solidFill>
              <a:srgbClr val="FE978C"/>
            </a:solidFill>
            <a:ln w="19050">
              <a:noFill/>
            </a:ln>
            <a:effec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599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任意多边形 13"/>
            <p:cNvSpPr>
              <a:spLocks/>
            </p:cNvSpPr>
            <p:nvPr/>
          </p:nvSpPr>
          <p:spPr bwMode="auto">
            <a:xfrm rot="14400000" flipH="1" flipV="1">
              <a:off x="3311054" y="3519239"/>
              <a:ext cx="1228715" cy="401493"/>
            </a:xfrm>
            <a:custGeom>
              <a:avLst/>
              <a:gdLst>
                <a:gd name="connsiteX0" fmla="*/ 1161826 w 1638286"/>
                <a:gd name="connsiteY0" fmla="*/ 535324 h 535324"/>
                <a:gd name="connsiteX1" fmla="*/ 309069 w 1638286"/>
                <a:gd name="connsiteY1" fmla="*/ 535324 h 535324"/>
                <a:gd name="connsiteX2" fmla="*/ 0 w 1638286"/>
                <a:gd name="connsiteY2" fmla="*/ 0 h 535324"/>
                <a:gd name="connsiteX3" fmla="*/ 105173 w 1638286"/>
                <a:gd name="connsiteY3" fmla="*/ 0 h 535324"/>
                <a:gd name="connsiteX4" fmla="*/ 108430 w 1638286"/>
                <a:gd name="connsiteY4" fmla="*/ 524 h 535324"/>
                <a:gd name="connsiteX5" fmla="*/ 916509 w 1638286"/>
                <a:gd name="connsiteY5" fmla="*/ 524 h 535324"/>
                <a:gd name="connsiteX6" fmla="*/ 919811 w 1638286"/>
                <a:gd name="connsiteY6" fmla="*/ 0 h 535324"/>
                <a:gd name="connsiteX7" fmla="*/ 1638286 w 1638286"/>
                <a:gd name="connsiteY7" fmla="*/ 0 h 535324"/>
                <a:gd name="connsiteX8" fmla="*/ 1623613 w 1638286"/>
                <a:gd name="connsiteY8" fmla="*/ 25429 h 535324"/>
                <a:gd name="connsiteX9" fmla="*/ 1412461 w 1638286"/>
                <a:gd name="connsiteY9" fmla="*/ 391366 h 535324"/>
                <a:gd name="connsiteX10" fmla="*/ 1161826 w 1638286"/>
                <a:gd name="connsiteY10" fmla="*/ 535324 h 53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8286" h="535324">
                  <a:moveTo>
                    <a:pt x="1161826" y="535324"/>
                  </a:moveTo>
                  <a:lnTo>
                    <a:pt x="309069" y="535324"/>
                  </a:lnTo>
                  <a:lnTo>
                    <a:pt x="0" y="0"/>
                  </a:lnTo>
                  <a:lnTo>
                    <a:pt x="105173" y="0"/>
                  </a:lnTo>
                  <a:lnTo>
                    <a:pt x="108430" y="524"/>
                  </a:lnTo>
                  <a:lnTo>
                    <a:pt x="916509" y="524"/>
                  </a:lnTo>
                  <a:lnTo>
                    <a:pt x="919811" y="0"/>
                  </a:lnTo>
                  <a:lnTo>
                    <a:pt x="1638286" y="0"/>
                  </a:lnTo>
                  <a:lnTo>
                    <a:pt x="1623613" y="25429"/>
                  </a:lnTo>
                  <a:cubicBezTo>
                    <a:pt x="1412461" y="391366"/>
                    <a:pt x="1412461" y="391366"/>
                    <a:pt x="1412461" y="391366"/>
                  </a:cubicBezTo>
                  <a:cubicBezTo>
                    <a:pt x="1366047" y="470311"/>
                    <a:pt x="1254654" y="535324"/>
                    <a:pt x="1161826" y="535324"/>
                  </a:cubicBezTo>
                  <a:close/>
                </a:path>
              </a:pathLst>
            </a:custGeom>
            <a:solidFill>
              <a:srgbClr val="00B0F0"/>
            </a:solidFill>
            <a:ln w="19050">
              <a:noFill/>
            </a:ln>
            <a:effec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599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" name="任意多边形 14"/>
            <p:cNvSpPr>
              <a:spLocks/>
            </p:cNvSpPr>
            <p:nvPr/>
          </p:nvSpPr>
          <p:spPr bwMode="auto">
            <a:xfrm rot="18000000" flipH="1" flipV="1">
              <a:off x="3023199" y="2620278"/>
              <a:ext cx="1228715" cy="401493"/>
            </a:xfrm>
            <a:custGeom>
              <a:avLst/>
              <a:gdLst>
                <a:gd name="connsiteX0" fmla="*/ 1161826 w 1638286"/>
                <a:gd name="connsiteY0" fmla="*/ 535324 h 535324"/>
                <a:gd name="connsiteX1" fmla="*/ 309069 w 1638286"/>
                <a:gd name="connsiteY1" fmla="*/ 535324 h 535324"/>
                <a:gd name="connsiteX2" fmla="*/ 0 w 1638286"/>
                <a:gd name="connsiteY2" fmla="*/ 0 h 535324"/>
                <a:gd name="connsiteX3" fmla="*/ 105173 w 1638286"/>
                <a:gd name="connsiteY3" fmla="*/ 0 h 535324"/>
                <a:gd name="connsiteX4" fmla="*/ 108430 w 1638286"/>
                <a:gd name="connsiteY4" fmla="*/ 524 h 535324"/>
                <a:gd name="connsiteX5" fmla="*/ 916509 w 1638286"/>
                <a:gd name="connsiteY5" fmla="*/ 524 h 535324"/>
                <a:gd name="connsiteX6" fmla="*/ 919811 w 1638286"/>
                <a:gd name="connsiteY6" fmla="*/ 0 h 535324"/>
                <a:gd name="connsiteX7" fmla="*/ 1638286 w 1638286"/>
                <a:gd name="connsiteY7" fmla="*/ 0 h 535324"/>
                <a:gd name="connsiteX8" fmla="*/ 1623613 w 1638286"/>
                <a:gd name="connsiteY8" fmla="*/ 25429 h 535324"/>
                <a:gd name="connsiteX9" fmla="*/ 1412461 w 1638286"/>
                <a:gd name="connsiteY9" fmla="*/ 391366 h 535324"/>
                <a:gd name="connsiteX10" fmla="*/ 1161826 w 1638286"/>
                <a:gd name="connsiteY10" fmla="*/ 535324 h 53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8286" h="535324">
                  <a:moveTo>
                    <a:pt x="1161826" y="535324"/>
                  </a:moveTo>
                  <a:lnTo>
                    <a:pt x="309069" y="535324"/>
                  </a:lnTo>
                  <a:lnTo>
                    <a:pt x="0" y="0"/>
                  </a:lnTo>
                  <a:lnTo>
                    <a:pt x="105173" y="0"/>
                  </a:lnTo>
                  <a:lnTo>
                    <a:pt x="108430" y="524"/>
                  </a:lnTo>
                  <a:lnTo>
                    <a:pt x="916509" y="524"/>
                  </a:lnTo>
                  <a:lnTo>
                    <a:pt x="919811" y="0"/>
                  </a:lnTo>
                  <a:lnTo>
                    <a:pt x="1638286" y="0"/>
                  </a:lnTo>
                  <a:lnTo>
                    <a:pt x="1623613" y="25429"/>
                  </a:lnTo>
                  <a:cubicBezTo>
                    <a:pt x="1412461" y="391366"/>
                    <a:pt x="1412461" y="391366"/>
                    <a:pt x="1412461" y="391366"/>
                  </a:cubicBezTo>
                  <a:cubicBezTo>
                    <a:pt x="1366047" y="470311"/>
                    <a:pt x="1254654" y="535324"/>
                    <a:pt x="1161826" y="535324"/>
                  </a:cubicBezTo>
                  <a:close/>
                </a:path>
              </a:pathLst>
            </a:custGeom>
            <a:solidFill>
              <a:srgbClr val="FE978C"/>
            </a:solidFill>
            <a:ln w="19050">
              <a:noFill/>
            </a:ln>
            <a:effectLst/>
          </p:spPr>
          <p:txBody>
            <a:bodyPr vert="horz" wrap="square" lIns="68564" tIns="34282" rIns="68564" bIns="3428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599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flipH="1" flipV="1">
              <a:off x="1331640" y="2023092"/>
              <a:ext cx="2116159" cy="478971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599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flipH="1">
              <a:off x="1325558" y="3638959"/>
              <a:ext cx="2175741" cy="478971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599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 flipV="1">
              <a:off x="5607246" y="2039763"/>
              <a:ext cx="2205113" cy="478971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599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5609603" y="3629125"/>
              <a:ext cx="2205113" cy="478971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599" b="1">
                <a:ln w="12700">
                  <a:solidFill>
                    <a:srgbClr val="F45157">
                      <a:satMod val="155000"/>
                    </a:srgb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060324" y="2551579"/>
              <a:ext cx="1028283" cy="1028283"/>
              <a:chOff x="4982373" y="2208496"/>
              <a:chExt cx="2227648" cy="2227648"/>
            </a:xfrm>
            <a:effectLst/>
          </p:grpSpPr>
          <p:sp>
            <p:nvSpPr>
              <p:cNvPr id="21" name="椭圆 20"/>
              <p:cNvSpPr/>
              <p:nvPr/>
            </p:nvSpPr>
            <p:spPr>
              <a:xfrm>
                <a:off x="4982373" y="2208496"/>
                <a:ext cx="2227648" cy="2227648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76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599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22" name="Group 35"/>
              <p:cNvGrpSpPr>
                <a:grpSpLocks noChangeAspect="1"/>
              </p:cNvGrpSpPr>
              <p:nvPr/>
            </p:nvGrpSpPr>
            <p:grpSpPr bwMode="auto">
              <a:xfrm>
                <a:off x="7021143" y="3577005"/>
                <a:ext cx="86125" cy="161136"/>
                <a:chOff x="4164" y="2298"/>
                <a:chExt cx="31" cy="58"/>
              </a:xfrm>
              <a:noFill/>
            </p:grpSpPr>
            <p:sp>
              <p:nvSpPr>
                <p:cNvPr id="23" name="Freeform 43"/>
                <p:cNvSpPr>
                  <a:spLocks noEditPoints="1"/>
                </p:cNvSpPr>
                <p:nvPr/>
              </p:nvSpPr>
              <p:spPr bwMode="auto">
                <a:xfrm>
                  <a:off x="4164" y="2301"/>
                  <a:ext cx="31" cy="55"/>
                </a:xfrm>
                <a:custGeom>
                  <a:avLst/>
                  <a:gdLst>
                    <a:gd name="T0" fmla="*/ 12 w 13"/>
                    <a:gd name="T1" fmla="*/ 0 h 23"/>
                    <a:gd name="T2" fmla="*/ 12 w 13"/>
                    <a:gd name="T3" fmla="*/ 0 h 23"/>
                    <a:gd name="T4" fmla="*/ 12 w 13"/>
                    <a:gd name="T5" fmla="*/ 0 h 23"/>
                    <a:gd name="T6" fmla="*/ 12 w 13"/>
                    <a:gd name="T7" fmla="*/ 0 h 23"/>
                    <a:gd name="T8" fmla="*/ 9 w 13"/>
                    <a:gd name="T9" fmla="*/ 0 h 23"/>
                    <a:gd name="T10" fmla="*/ 7 w 13"/>
                    <a:gd name="T11" fmla="*/ 2 h 23"/>
                    <a:gd name="T12" fmla="*/ 6 w 13"/>
                    <a:gd name="T13" fmla="*/ 4 h 23"/>
                    <a:gd name="T14" fmla="*/ 5 w 13"/>
                    <a:gd name="T15" fmla="*/ 6 h 23"/>
                    <a:gd name="T16" fmla="*/ 5 w 13"/>
                    <a:gd name="T17" fmla="*/ 6 h 23"/>
                    <a:gd name="T18" fmla="*/ 4 w 13"/>
                    <a:gd name="T19" fmla="*/ 7 h 23"/>
                    <a:gd name="T20" fmla="*/ 3 w 13"/>
                    <a:gd name="T21" fmla="*/ 9 h 23"/>
                    <a:gd name="T22" fmla="*/ 3 w 13"/>
                    <a:gd name="T23" fmla="*/ 9 h 23"/>
                    <a:gd name="T24" fmla="*/ 3 w 13"/>
                    <a:gd name="T25" fmla="*/ 10 h 23"/>
                    <a:gd name="T26" fmla="*/ 2 w 13"/>
                    <a:gd name="T27" fmla="*/ 14 h 23"/>
                    <a:gd name="T28" fmla="*/ 2 w 13"/>
                    <a:gd name="T29" fmla="*/ 14 h 23"/>
                    <a:gd name="T30" fmla="*/ 1 w 13"/>
                    <a:gd name="T31" fmla="*/ 14 h 23"/>
                    <a:gd name="T32" fmla="*/ 0 w 13"/>
                    <a:gd name="T33" fmla="*/ 19 h 23"/>
                    <a:gd name="T34" fmla="*/ 1 w 13"/>
                    <a:gd name="T35" fmla="*/ 21 h 23"/>
                    <a:gd name="T36" fmla="*/ 0 w 13"/>
                    <a:gd name="T37" fmla="*/ 22 h 23"/>
                    <a:gd name="T38" fmla="*/ 1 w 13"/>
                    <a:gd name="T39" fmla="*/ 23 h 23"/>
                    <a:gd name="T40" fmla="*/ 2 w 13"/>
                    <a:gd name="T41" fmla="*/ 23 h 23"/>
                    <a:gd name="T42" fmla="*/ 6 w 13"/>
                    <a:gd name="T43" fmla="*/ 19 h 23"/>
                    <a:gd name="T44" fmla="*/ 6 w 13"/>
                    <a:gd name="T45" fmla="*/ 18 h 23"/>
                    <a:gd name="T46" fmla="*/ 7 w 13"/>
                    <a:gd name="T47" fmla="*/ 18 h 23"/>
                    <a:gd name="T48" fmla="*/ 7 w 13"/>
                    <a:gd name="T49" fmla="*/ 16 h 23"/>
                    <a:gd name="T50" fmla="*/ 7 w 13"/>
                    <a:gd name="T51" fmla="*/ 14 h 23"/>
                    <a:gd name="T52" fmla="*/ 7 w 13"/>
                    <a:gd name="T53" fmla="*/ 14 h 23"/>
                    <a:gd name="T54" fmla="*/ 7 w 13"/>
                    <a:gd name="T55" fmla="*/ 13 h 23"/>
                    <a:gd name="T56" fmla="*/ 7 w 13"/>
                    <a:gd name="T57" fmla="*/ 12 h 23"/>
                    <a:gd name="T58" fmla="*/ 7 w 13"/>
                    <a:gd name="T59" fmla="*/ 12 h 23"/>
                    <a:gd name="T60" fmla="*/ 8 w 13"/>
                    <a:gd name="T61" fmla="*/ 10 h 23"/>
                    <a:gd name="T62" fmla="*/ 8 w 13"/>
                    <a:gd name="T63" fmla="*/ 10 h 23"/>
                    <a:gd name="T64" fmla="*/ 8 w 13"/>
                    <a:gd name="T65" fmla="*/ 9 h 23"/>
                    <a:gd name="T66" fmla="*/ 8 w 13"/>
                    <a:gd name="T67" fmla="*/ 9 h 23"/>
                    <a:gd name="T68" fmla="*/ 9 w 13"/>
                    <a:gd name="T69" fmla="*/ 9 h 23"/>
                    <a:gd name="T70" fmla="*/ 12 w 13"/>
                    <a:gd name="T71" fmla="*/ 2 h 23"/>
                    <a:gd name="T72" fmla="*/ 12 w 13"/>
                    <a:gd name="T73" fmla="*/ 3 h 23"/>
                    <a:gd name="T74" fmla="*/ 11 w 13"/>
                    <a:gd name="T75" fmla="*/ 3 h 23"/>
                    <a:gd name="T76" fmla="*/ 11 w 13"/>
                    <a:gd name="T77" fmla="*/ 2 h 23"/>
                    <a:gd name="T78" fmla="*/ 10 w 13"/>
                    <a:gd name="T79" fmla="*/ 1 h 23"/>
                    <a:gd name="T80" fmla="*/ 10 w 13"/>
                    <a:gd name="T81" fmla="*/ 0 h 23"/>
                    <a:gd name="T82" fmla="*/ 9 w 13"/>
                    <a:gd name="T83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3" h="23">
                      <a:moveTo>
                        <a:pt x="12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moveTo>
                        <a:pt x="9" y="0"/>
                      </a:moveTo>
                      <a:cubicBezTo>
                        <a:pt x="9" y="1"/>
                        <a:pt x="8" y="1"/>
                        <a:pt x="7" y="2"/>
                      </a:cubicBezTo>
                      <a:cubicBezTo>
                        <a:pt x="7" y="3"/>
                        <a:pt x="6" y="3"/>
                        <a:pt x="6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3" y="7"/>
                        <a:pt x="3" y="8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2"/>
                        <a:pt x="2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0" y="15"/>
                        <a:pt x="0" y="17"/>
                        <a:pt x="0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5" y="23"/>
                        <a:pt x="5" y="20"/>
                        <a:pt x="6" y="19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7"/>
                        <a:pt x="7" y="16"/>
                        <a:pt x="7" y="16"/>
                      </a:cubicBezTo>
                      <a:cubicBezTo>
                        <a:pt x="7" y="15"/>
                        <a:pt x="7" y="15"/>
                        <a:pt x="7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2"/>
                        <a:pt x="8" y="11"/>
                        <a:pt x="8" y="1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11" y="8"/>
                        <a:pt x="13" y="5"/>
                        <a:pt x="12" y="2"/>
                      </a:cubicBezTo>
                      <a:cubicBezTo>
                        <a:pt x="12" y="2"/>
                        <a:pt x="12" y="2"/>
                        <a:pt x="12" y="3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0" y="2"/>
                        <a:pt x="10" y="1"/>
                        <a:pt x="10" y="1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 w="12700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599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" name="Freeform 44"/>
                <p:cNvSpPr>
                  <a:spLocks/>
                </p:cNvSpPr>
                <p:nvPr/>
              </p:nvSpPr>
              <p:spPr bwMode="auto">
                <a:xfrm>
                  <a:off x="4188" y="2298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1 h 4"/>
                    <a:gd name="T4" fmla="*/ 0 w 3"/>
                    <a:gd name="T5" fmla="*/ 2 h 4"/>
                    <a:gd name="T6" fmla="*/ 1 w 3"/>
                    <a:gd name="T7" fmla="*/ 3 h 4"/>
                    <a:gd name="T8" fmla="*/ 1 w 3"/>
                    <a:gd name="T9" fmla="*/ 4 h 4"/>
                    <a:gd name="T10" fmla="*/ 2 w 3"/>
                    <a:gd name="T11" fmla="*/ 4 h 4"/>
                    <a:gd name="T12" fmla="*/ 2 w 3"/>
                    <a:gd name="T13" fmla="*/ 3 h 4"/>
                    <a:gd name="T14" fmla="*/ 3 w 3"/>
                    <a:gd name="T15" fmla="*/ 2 h 4"/>
                    <a:gd name="T16" fmla="*/ 2 w 3"/>
                    <a:gd name="T17" fmla="*/ 1 h 4"/>
                    <a:gd name="T18" fmla="*/ 2 w 3"/>
                    <a:gd name="T19" fmla="*/ 1 h 4"/>
                    <a:gd name="T20" fmla="*/ 1 w 3"/>
                    <a:gd name="T2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3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3" y="3"/>
                        <a:pt x="3" y="3"/>
                        <a:pt x="3" y="2"/>
                      </a:cubicBezTo>
                      <a:cubicBezTo>
                        <a:pt x="3" y="2"/>
                        <a:pt x="2" y="2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1" y="0"/>
                      </a:cubicBezTo>
                    </a:path>
                  </a:pathLst>
                </a:custGeom>
                <a:grpFill/>
                <a:ln w="12700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3599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5" name="组合 1"/>
            <p:cNvGrpSpPr/>
            <p:nvPr/>
          </p:nvGrpSpPr>
          <p:grpSpPr>
            <a:xfrm>
              <a:off x="974175" y="1583703"/>
              <a:ext cx="2812582" cy="436906"/>
              <a:chOff x="6096714" y="2503642"/>
              <a:chExt cx="2812582" cy="436906"/>
            </a:xfrm>
          </p:grpSpPr>
          <p:sp>
            <p:nvSpPr>
              <p:cNvPr id="26" name="TextBox 20"/>
              <p:cNvSpPr txBox="1"/>
              <p:nvPr/>
            </p:nvSpPr>
            <p:spPr bwMode="auto">
              <a:xfrm>
                <a:off x="6382170" y="2703033"/>
                <a:ext cx="2527126" cy="237515"/>
              </a:xfrm>
              <a:prstGeom prst="rect">
                <a:avLst/>
              </a:prstGeom>
              <a:noFill/>
            </p:spPr>
            <p:txBody>
              <a:bodyPr vert="horz" wrap="square" lIns="93274" tIns="46637" rIns="93274" bIns="46637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800" dirty="0"/>
                  <a:t>　　　</a:t>
                </a:r>
                <a:r>
                  <a:rPr lang="zh-CN" altLang="en-US" sz="900" dirty="0"/>
                  <a:t>质谱流式细胞仪中的</a:t>
                </a:r>
                <a:r>
                  <a:rPr lang="en-US" altLang="zh-CN" sz="900" dirty="0"/>
                  <a:t>ICP</a:t>
                </a:r>
                <a:r>
                  <a:rPr lang="zh-CN" altLang="en-US" sz="900" dirty="0"/>
                  <a:t>质谱装置具有非常宽的原子量检测范围（</a:t>
                </a:r>
                <a:r>
                  <a:rPr lang="en-US" altLang="zh-CN" sz="900" dirty="0"/>
                  <a:t>88</a:t>
                </a:r>
                <a:r>
                  <a:rPr lang="zh-CN" altLang="en-US" sz="900" dirty="0"/>
                  <a:t>～</a:t>
                </a:r>
                <a:r>
                  <a:rPr lang="en-US" altLang="zh-CN" sz="900" dirty="0"/>
                  <a:t>210Da</a:t>
                </a:r>
                <a:r>
                  <a:rPr lang="zh-CN" altLang="en-US" sz="900" dirty="0"/>
                  <a:t>），因此可以同时检测上百个不同的参数。</a:t>
                </a:r>
                <a:endParaRPr lang="zh-CN" altLang="en-US" sz="800" dirty="0"/>
              </a:p>
            </p:txBody>
          </p:sp>
          <p:sp>
            <p:nvSpPr>
              <p:cNvPr id="27" name="TextBox 19"/>
              <p:cNvSpPr txBox="1">
                <a:spLocks noChangeArrowheads="1"/>
              </p:cNvSpPr>
              <p:nvPr/>
            </p:nvSpPr>
            <p:spPr bwMode="auto">
              <a:xfrm>
                <a:off x="6096714" y="2503642"/>
                <a:ext cx="2527124" cy="2178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74" tIns="46637" rIns="93274" bIns="46637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itchFamily="2" charset="-122"/>
                  </a:rPr>
                  <a:t>通道数量增加到上百个</a:t>
                </a:r>
              </a:p>
            </p:txBody>
          </p:sp>
        </p:grpSp>
        <p:grpSp>
          <p:nvGrpSpPr>
            <p:cNvPr id="28" name="组合 1"/>
            <p:cNvGrpSpPr/>
            <p:nvPr/>
          </p:nvGrpSpPr>
          <p:grpSpPr>
            <a:xfrm>
              <a:off x="583047" y="3577199"/>
              <a:ext cx="3146165" cy="550388"/>
              <a:chOff x="5705586" y="2457004"/>
              <a:chExt cx="3146165" cy="550388"/>
            </a:xfrm>
          </p:grpSpPr>
          <p:sp>
            <p:nvSpPr>
              <p:cNvPr id="29" name="TextBox 28"/>
              <p:cNvSpPr txBox="1"/>
              <p:nvPr/>
            </p:nvSpPr>
            <p:spPr bwMode="auto">
              <a:xfrm>
                <a:off x="6382170" y="2681259"/>
                <a:ext cx="1764007" cy="326133"/>
              </a:xfrm>
              <a:prstGeom prst="rect">
                <a:avLst/>
              </a:prstGeom>
              <a:noFill/>
            </p:spPr>
            <p:txBody>
              <a:bodyPr vert="horz" wrap="square" lIns="93274" tIns="46637" rIns="93274" bIns="46637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zh-CN" altLang="en-US" sz="800" dirty="0">
                    <a:solidFill>
                      <a:prstClr val="black"/>
                    </a:solidFill>
                  </a:rPr>
                  <a:t>       </a:t>
                </a:r>
                <a:r>
                  <a:rPr lang="zh-CN" altLang="en-US" sz="900" dirty="0">
                    <a:solidFill>
                      <a:prstClr val="black"/>
                    </a:solidFill>
                  </a:rPr>
                  <a:t>目前用来标记抗体的金属标签有</a:t>
                </a:r>
                <a:r>
                  <a:rPr lang="en-US" altLang="zh-CN" sz="900" dirty="0">
                    <a:solidFill>
                      <a:prstClr val="black"/>
                    </a:solidFill>
                  </a:rPr>
                  <a:t>30</a:t>
                </a:r>
                <a:r>
                  <a:rPr lang="zh-CN" altLang="en-US" sz="900" dirty="0">
                    <a:solidFill>
                      <a:prstClr val="black"/>
                    </a:solidFill>
                  </a:rPr>
                  <a:t>多种，随着技术进步，更多元素可以用来作为标签，其种类会进一步增加。</a:t>
                </a:r>
                <a:endParaRPr lang="zh-CN" altLang="en-US" sz="8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TextBox 19"/>
              <p:cNvSpPr txBox="1">
                <a:spLocks noChangeArrowheads="1"/>
              </p:cNvSpPr>
              <p:nvPr/>
            </p:nvSpPr>
            <p:spPr bwMode="auto">
              <a:xfrm>
                <a:off x="5705586" y="2457004"/>
                <a:ext cx="3146165" cy="237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74" tIns="46637" rIns="93274" bIns="46637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itchFamily="2" charset="-122"/>
                  </a:rPr>
                  <a:t>金属标签数量多，并具有极低的背景</a:t>
                </a:r>
              </a:p>
            </p:txBody>
          </p:sp>
        </p:grpSp>
        <p:grpSp>
          <p:nvGrpSpPr>
            <p:cNvPr id="31" name="组合 1"/>
            <p:cNvGrpSpPr/>
            <p:nvPr/>
          </p:nvGrpSpPr>
          <p:grpSpPr>
            <a:xfrm>
              <a:off x="4902810" y="1564247"/>
              <a:ext cx="3168239" cy="448815"/>
              <a:chOff x="5164620" y="2484185"/>
              <a:chExt cx="3168239" cy="448815"/>
            </a:xfrm>
          </p:grpSpPr>
          <p:sp>
            <p:nvSpPr>
              <p:cNvPr id="32" name="TextBox 20"/>
              <p:cNvSpPr txBox="1"/>
              <p:nvPr/>
            </p:nvSpPr>
            <p:spPr bwMode="auto">
              <a:xfrm>
                <a:off x="5390915" y="2695485"/>
                <a:ext cx="2795761" cy="237515"/>
              </a:xfrm>
              <a:prstGeom prst="rect">
                <a:avLst/>
              </a:prstGeom>
              <a:noFill/>
            </p:spPr>
            <p:txBody>
              <a:bodyPr vert="horz" wrap="square" lIns="93274" tIns="46637" rIns="93274" bIns="46637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altLang="zh-CN" sz="800" dirty="0">
                    <a:solidFill>
                      <a:prstClr val="black"/>
                    </a:solidFill>
                  </a:rPr>
                  <a:t>        </a:t>
                </a:r>
                <a:r>
                  <a:rPr lang="en-US" altLang="zh-CN" sz="900" dirty="0">
                    <a:solidFill>
                      <a:prstClr val="black"/>
                    </a:solidFill>
                  </a:rPr>
                  <a:t>ICP</a:t>
                </a:r>
                <a:r>
                  <a:rPr lang="zh-CN" altLang="en-US" sz="900" dirty="0">
                    <a:solidFill>
                      <a:prstClr val="black"/>
                    </a:solidFill>
                  </a:rPr>
                  <a:t>质谱具有超高的分辨能力，可以完全区分开用来标记的各种元素（如右图所示）。这样不仅使实验流程得到简化，也节约了标本和试剂。</a:t>
                </a:r>
                <a:endParaRPr lang="zh-CN" altLang="en-US" sz="8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TextBox 19"/>
              <p:cNvSpPr txBox="1">
                <a:spLocks noChangeArrowheads="1"/>
              </p:cNvSpPr>
              <p:nvPr/>
            </p:nvSpPr>
            <p:spPr bwMode="auto">
              <a:xfrm>
                <a:off x="5164620" y="2484185"/>
                <a:ext cx="3168239" cy="237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74" tIns="46637" rIns="93274" bIns="46637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itchFamily="2" charset="-122"/>
                  </a:rPr>
                  <a:t>通道间无干扰，无需计算补偿</a:t>
                </a:r>
              </a:p>
            </p:txBody>
          </p:sp>
        </p:grpSp>
        <p:grpSp>
          <p:nvGrpSpPr>
            <p:cNvPr id="34" name="组合 1"/>
            <p:cNvGrpSpPr/>
            <p:nvPr/>
          </p:nvGrpSpPr>
          <p:grpSpPr>
            <a:xfrm>
              <a:off x="5758987" y="3336382"/>
              <a:ext cx="2667311" cy="797759"/>
              <a:chOff x="6020797" y="2216188"/>
              <a:chExt cx="2667311" cy="797759"/>
            </a:xfrm>
          </p:grpSpPr>
          <p:sp>
            <p:nvSpPr>
              <p:cNvPr id="35" name="TextBox 20"/>
              <p:cNvSpPr txBox="1"/>
              <p:nvPr/>
            </p:nvSpPr>
            <p:spPr bwMode="auto">
              <a:xfrm>
                <a:off x="6153102" y="2599195"/>
                <a:ext cx="2375753" cy="414752"/>
              </a:xfrm>
              <a:prstGeom prst="rect">
                <a:avLst/>
              </a:prstGeom>
              <a:noFill/>
            </p:spPr>
            <p:txBody>
              <a:bodyPr vert="horz" wrap="square" lIns="93274" tIns="46637" rIns="93274" bIns="46637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800" dirty="0">
                    <a:solidFill>
                      <a:prstClr val="black"/>
                    </a:solidFill>
                  </a:rPr>
                  <a:t>       </a:t>
                </a:r>
                <a:r>
                  <a:rPr lang="zh-CN" altLang="en-US" sz="900" dirty="0">
                    <a:solidFill>
                      <a:prstClr val="black"/>
                    </a:solidFill>
                  </a:rPr>
                  <a:t>质谱流式细胞仪通道数量的激增带来信息量的成倍增长。传统的流式分析方法已经不能完全满足需要，所以需要对数据进行各种降维处理，提取出其中包含的有用的生物学信息。常用的分析方法有：</a:t>
                </a:r>
                <a:r>
                  <a:rPr lang="en-US" altLang="zh-CN" sz="900" dirty="0">
                    <a:solidFill>
                      <a:prstClr val="black"/>
                    </a:solidFill>
                  </a:rPr>
                  <a:t>SPADE</a:t>
                </a:r>
                <a:r>
                  <a:rPr lang="zh-CN" altLang="en-US" sz="900" dirty="0">
                    <a:solidFill>
                      <a:prstClr val="black"/>
                    </a:solidFill>
                  </a:rPr>
                  <a:t>、</a:t>
                </a:r>
                <a:r>
                  <a:rPr lang="en-US" altLang="zh-CN" sz="900" dirty="0">
                    <a:solidFill>
                      <a:prstClr val="black"/>
                    </a:solidFill>
                  </a:rPr>
                  <a:t>PCA</a:t>
                </a:r>
                <a:r>
                  <a:rPr lang="zh-CN" altLang="en-US" sz="900" dirty="0">
                    <a:solidFill>
                      <a:prstClr val="black"/>
                    </a:solidFill>
                  </a:rPr>
                  <a:t>、</a:t>
                </a:r>
                <a:r>
                  <a:rPr lang="en-US" altLang="zh-CN" sz="900" dirty="0" err="1">
                    <a:solidFill>
                      <a:prstClr val="black"/>
                    </a:solidFill>
                  </a:rPr>
                  <a:t>viSNE</a:t>
                </a:r>
                <a:r>
                  <a:rPr lang="zh-CN" altLang="en-US" sz="900" dirty="0">
                    <a:solidFill>
                      <a:prstClr val="black"/>
                    </a:solidFill>
                  </a:rPr>
                  <a:t>以及</a:t>
                </a:r>
                <a:r>
                  <a:rPr lang="en-US" altLang="zh-CN" sz="900" dirty="0">
                    <a:solidFill>
                      <a:prstClr val="black"/>
                    </a:solidFill>
                  </a:rPr>
                  <a:t>Gemstone</a:t>
                </a:r>
                <a:r>
                  <a:rPr lang="zh-CN" altLang="en-US" sz="900" dirty="0">
                    <a:solidFill>
                      <a:prstClr val="black"/>
                    </a:solidFill>
                  </a:rPr>
                  <a:t>等。</a:t>
                </a:r>
                <a:endPara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6" name="TextBox 19"/>
              <p:cNvSpPr txBox="1">
                <a:spLocks noChangeArrowheads="1"/>
              </p:cNvSpPr>
              <p:nvPr/>
            </p:nvSpPr>
            <p:spPr bwMode="auto">
              <a:xfrm>
                <a:off x="6020797" y="2216188"/>
                <a:ext cx="2667311" cy="4147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3274" tIns="46637" rIns="93274" bIns="46637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itchFamily="2" charset="-122"/>
                  </a:rPr>
                  <a:t>多样化的数据处理方式，实现对样品的深入分析</a:t>
                </a:r>
              </a:p>
            </p:txBody>
          </p:sp>
        </p:grpSp>
        <p:sp>
          <p:nvSpPr>
            <p:cNvPr id="37" name="TextBox 19"/>
            <p:cNvSpPr txBox="1">
              <a:spLocks noChangeArrowheads="1"/>
            </p:cNvSpPr>
            <p:nvPr/>
          </p:nvSpPr>
          <p:spPr bwMode="auto">
            <a:xfrm>
              <a:off x="4131780" y="2882855"/>
              <a:ext cx="926862" cy="375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74" tIns="46637" rIns="93274" bIns="46637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199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itchFamily="2" charset="-122"/>
                </a:rPr>
                <a:t>优点</a:t>
              </a:r>
              <a:endParaRPr lang="zh-CN" altLang="zh-CN" sz="3199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endParaRPr>
            </a:p>
          </p:txBody>
        </p: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03A0A66D-A3EA-4339-8D90-4C67E9602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82" y="314369"/>
            <a:ext cx="3167980" cy="168706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89183948-A06E-4D1E-891C-68345AD06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73" y="2927729"/>
            <a:ext cx="3471444" cy="1976336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B60203D6-3366-4DA3-96E0-5ECCB1D88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639" y="241558"/>
            <a:ext cx="3167980" cy="173484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29227EA5-F6EC-471F-9214-C85BDC41F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811" y="2889288"/>
            <a:ext cx="1944180" cy="182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5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83"/>
          <p:cNvSpPr/>
          <p:nvPr/>
        </p:nvSpPr>
        <p:spPr bwMode="auto">
          <a:xfrm rot="16377237">
            <a:off x="5503437" y="985531"/>
            <a:ext cx="1007265" cy="1005233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27" name="任意多边形 83"/>
          <p:cNvSpPr/>
          <p:nvPr/>
        </p:nvSpPr>
        <p:spPr bwMode="auto">
          <a:xfrm rot="16377237">
            <a:off x="6445803" y="2659091"/>
            <a:ext cx="1004611" cy="100258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28" name="任意多边形 83"/>
          <p:cNvSpPr/>
          <p:nvPr/>
        </p:nvSpPr>
        <p:spPr bwMode="auto">
          <a:xfrm rot="16377237">
            <a:off x="4233877" y="1593965"/>
            <a:ext cx="1164252" cy="1161903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29" name="任意多边形 83"/>
          <p:cNvSpPr/>
          <p:nvPr/>
        </p:nvSpPr>
        <p:spPr bwMode="auto">
          <a:xfrm rot="16377237">
            <a:off x="5325040" y="1662003"/>
            <a:ext cx="1635597" cy="163229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44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0" name="任意多边形 83"/>
          <p:cNvSpPr/>
          <p:nvPr/>
        </p:nvSpPr>
        <p:spPr bwMode="auto">
          <a:xfrm rot="5222763" flipH="1">
            <a:off x="7105142" y="1037345"/>
            <a:ext cx="242220" cy="241732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1" name="任意多边形 83"/>
          <p:cNvSpPr/>
          <p:nvPr/>
        </p:nvSpPr>
        <p:spPr bwMode="auto">
          <a:xfrm rot="16377237">
            <a:off x="7360097" y="1476539"/>
            <a:ext cx="286260" cy="285684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2" name="任意多边形 83"/>
          <p:cNvSpPr/>
          <p:nvPr/>
        </p:nvSpPr>
        <p:spPr bwMode="auto">
          <a:xfrm rot="16377237">
            <a:off x="4820224" y="2880490"/>
            <a:ext cx="1004611" cy="100258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3" name="任意多边形 83"/>
          <p:cNvSpPr/>
          <p:nvPr/>
        </p:nvSpPr>
        <p:spPr bwMode="auto">
          <a:xfrm rot="5222763" flipH="1">
            <a:off x="4603039" y="3788390"/>
            <a:ext cx="242220" cy="241732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4" name="任意多边形 83"/>
          <p:cNvSpPr/>
          <p:nvPr/>
        </p:nvSpPr>
        <p:spPr bwMode="auto">
          <a:xfrm rot="16377237">
            <a:off x="4062694" y="3316677"/>
            <a:ext cx="286260" cy="285684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41616" y="1838156"/>
            <a:ext cx="1603939" cy="1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199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7199" b="1" spc="-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69"/>
          <p:cNvSpPr>
            <a:spLocks noChangeArrowheads="1"/>
          </p:cNvSpPr>
          <p:nvPr/>
        </p:nvSpPr>
        <p:spPr bwMode="auto">
          <a:xfrm>
            <a:off x="3521926" y="4266567"/>
            <a:ext cx="5135887" cy="83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buFont typeface="Arial" charset="0"/>
              <a:buNone/>
            </a:pPr>
            <a:r>
              <a:rPr lang="zh-CN" altLang="en-US" sz="4799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应用领域</a:t>
            </a:r>
            <a:endParaRPr lang="en-US" altLang="zh-CN" sz="4799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2357592" y="4839332"/>
            <a:ext cx="1455927" cy="1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8319313" y="4839332"/>
            <a:ext cx="1379300" cy="1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55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50"/>
                            </p:stCondLst>
                            <p:childTnLst>
                              <p:par>
                                <p:cTn id="5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前言"/>
          <p:cNvSpPr>
            <a:spLocks noChangeArrowheads="1"/>
          </p:cNvSpPr>
          <p:nvPr/>
        </p:nvSpPr>
        <p:spPr bwMode="auto">
          <a:xfrm>
            <a:off x="5047221" y="774716"/>
            <a:ext cx="2297517" cy="73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84" tIns="60942" rIns="121884" bIns="60942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3999" b="1" dirty="0">
                <a:solidFill>
                  <a:srgbClr val="00B0F0"/>
                </a:solidFill>
              </a:rPr>
              <a:t>应用范围</a:t>
            </a:r>
            <a:endParaRPr lang="zh-CN" altLang="en-US" sz="3599" dirty="0">
              <a:solidFill>
                <a:srgbClr val="00B0F0"/>
              </a:solidFill>
              <a:latin typeface="Impact MT Std" pitchFamily="34" charset="0"/>
              <a:sym typeface="Impact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 flipH="1" flipV="1">
            <a:off x="-1448187" y="-2536833"/>
            <a:ext cx="6337409" cy="4423440"/>
            <a:chOff x="7174614" y="4856946"/>
            <a:chExt cx="6338876" cy="4424464"/>
          </a:xfrm>
        </p:grpSpPr>
        <p:sp>
          <p:nvSpPr>
            <p:cNvPr id="14" name="任意多边形 83"/>
            <p:cNvSpPr/>
            <p:nvPr/>
          </p:nvSpPr>
          <p:spPr bwMode="auto">
            <a:xfrm rot="16377237">
              <a:off x="10311463" y="4860180"/>
              <a:ext cx="3205262" cy="3198793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5" name="任意多边形 83"/>
            <p:cNvSpPr/>
            <p:nvPr/>
          </p:nvSpPr>
          <p:spPr bwMode="auto">
            <a:xfrm rot="16377237">
              <a:off x="7951590" y="5175010"/>
              <a:ext cx="3704812" cy="3697335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22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6" name="任意多边形 83"/>
            <p:cNvSpPr/>
            <p:nvPr/>
          </p:nvSpPr>
          <p:spPr bwMode="auto">
            <a:xfrm rot="16377237">
              <a:off x="7171380" y="6079382"/>
              <a:ext cx="3205262" cy="3198793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7" name="任意多边形 83"/>
            <p:cNvSpPr/>
            <p:nvPr/>
          </p:nvSpPr>
          <p:spPr bwMode="auto">
            <a:xfrm rot="17801937">
              <a:off x="9257697" y="4895516"/>
              <a:ext cx="3704812" cy="3697335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22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313667" y="4974667"/>
            <a:ext cx="6337409" cy="4423440"/>
            <a:chOff x="7174614" y="4856946"/>
            <a:chExt cx="6338876" cy="4424464"/>
          </a:xfrm>
        </p:grpSpPr>
        <p:sp>
          <p:nvSpPr>
            <p:cNvPr id="6" name="任意多边形 83"/>
            <p:cNvSpPr/>
            <p:nvPr/>
          </p:nvSpPr>
          <p:spPr bwMode="auto">
            <a:xfrm rot="16377237">
              <a:off x="10311463" y="4860180"/>
              <a:ext cx="3205262" cy="3198793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7" name="任意多边形 83"/>
            <p:cNvSpPr/>
            <p:nvPr/>
          </p:nvSpPr>
          <p:spPr bwMode="auto">
            <a:xfrm rot="16377237">
              <a:off x="7951590" y="5175010"/>
              <a:ext cx="3704812" cy="3697335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22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1" name="任意多边形 83"/>
            <p:cNvSpPr/>
            <p:nvPr/>
          </p:nvSpPr>
          <p:spPr bwMode="auto">
            <a:xfrm rot="16377237">
              <a:off x="7171380" y="6079382"/>
              <a:ext cx="3205262" cy="3198793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2" name="任意多边形 83"/>
            <p:cNvSpPr/>
            <p:nvPr/>
          </p:nvSpPr>
          <p:spPr bwMode="auto">
            <a:xfrm rot="17801937">
              <a:off x="9257697" y="4895516"/>
              <a:ext cx="3704812" cy="3697335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22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C2C18CD-D839-4B8E-912B-AF00F5EB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751" y="1513202"/>
            <a:ext cx="8786499" cy="518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6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0"/>
          <p:cNvSpPr>
            <a:spLocks noChangeArrowheads="1"/>
          </p:cNvSpPr>
          <p:nvPr/>
        </p:nvSpPr>
        <p:spPr bwMode="auto">
          <a:xfrm>
            <a:off x="1852573" y="341794"/>
            <a:ext cx="1518013" cy="49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599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应用领域</a:t>
            </a:r>
            <a:endParaRPr lang="zh-CN" altLang="en-US" sz="2599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05" y="542798"/>
            <a:ext cx="12187592" cy="53170"/>
            <a:chOff x="0" y="542924"/>
            <a:chExt cx="12190413" cy="53182"/>
          </a:xfrm>
        </p:grpSpPr>
        <p:sp>
          <p:nvSpPr>
            <p:cNvPr id="5" name="圆角矩形 39"/>
            <p:cNvSpPr>
              <a:spLocks noChangeArrowheads="1"/>
            </p:cNvSpPr>
            <p:nvPr/>
          </p:nvSpPr>
          <p:spPr bwMode="auto">
            <a:xfrm>
              <a:off x="4184680" y="542925"/>
              <a:ext cx="8005733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6" name="圆角矩形 39"/>
            <p:cNvSpPr>
              <a:spLocks noChangeArrowheads="1"/>
            </p:cNvSpPr>
            <p:nvPr/>
          </p:nvSpPr>
          <p:spPr bwMode="auto">
            <a:xfrm>
              <a:off x="0" y="542924"/>
              <a:ext cx="762000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2676" y="218186"/>
            <a:ext cx="1201012" cy="755563"/>
            <a:chOff x="6404855" y="1211527"/>
            <a:chExt cx="1201290" cy="755738"/>
          </a:xfrm>
        </p:grpSpPr>
        <p:sp>
          <p:nvSpPr>
            <p:cNvPr id="8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44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4855" y="1253660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599" b="1" spc="-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3599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15082" y="1300448"/>
            <a:ext cx="10161834" cy="1010849"/>
            <a:chOff x="1067594" y="1351864"/>
            <a:chExt cx="7086598" cy="704940"/>
          </a:xfrm>
        </p:grpSpPr>
        <p:sp>
          <p:nvSpPr>
            <p:cNvPr id="10" name="TextBox 9"/>
            <p:cNvSpPr txBox="1"/>
            <p:nvPr/>
          </p:nvSpPr>
          <p:spPr>
            <a:xfrm>
              <a:off x="1489485" y="1351864"/>
              <a:ext cx="4347314" cy="305778"/>
            </a:xfrm>
            <a:prstGeom prst="rect">
              <a:avLst/>
            </a:prstGeom>
            <a:noFill/>
          </p:spPr>
          <p:txBody>
            <a:bodyPr wrap="square" lIns="68555" tIns="34277" rIns="68555" bIns="34277">
              <a:spAutoFit/>
            </a:bodyPr>
            <a:lstStyle/>
            <a:p>
              <a:pPr lvl="0">
                <a:defRPr/>
              </a:pPr>
              <a:r>
                <a:rPr lang="zh-CN" altLang="en-US" sz="2400" b="1" kern="0" dirty="0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</a:rPr>
                <a:t>实现了骨髓等复杂细胞群体的精细免疫分群</a:t>
              </a:r>
              <a:endParaRPr lang="en-US" altLang="zh-CN" sz="2400" b="1" kern="0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067594" y="1356185"/>
              <a:ext cx="377960" cy="37815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55" tIns="34277" rIns="68555" bIns="34277" numCol="1" rtlCol="0" anchor="t" anchorCtr="0" compatLnSpc="1">
              <a:prstTxWarp prst="textNoShape">
                <a:avLst/>
              </a:prstTxWarp>
            </a:bodyPr>
            <a:lstStyle/>
            <a:p>
              <a:pPr defTabSz="685572">
                <a:defRPr/>
              </a:pPr>
              <a:r>
                <a:rPr lang="en-US" altLang="zh-CN" sz="2400" b="1" kern="0" dirty="0">
                  <a:solidFill>
                    <a:srgbClr val="FFFFFF"/>
                  </a:solidFill>
                  <a:latin typeface="微软雅黑"/>
                  <a:ea typeface="微软雅黑"/>
                </a:rPr>
                <a:t>1</a:t>
              </a:r>
              <a:endParaRPr lang="zh-CN" altLang="en-US" sz="2400" b="1" kern="0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89485" y="1708109"/>
              <a:ext cx="6664707" cy="348695"/>
            </a:xfrm>
            <a:prstGeom prst="rect">
              <a:avLst/>
            </a:prstGeom>
            <a:noFill/>
          </p:spPr>
          <p:txBody>
            <a:bodyPr wrap="square" lIns="68555" tIns="34277" rIns="68555" bIns="34277">
              <a:spAutoFit/>
            </a:bodyPr>
            <a:lstStyle>
              <a:defPPr>
                <a:defRPr lang="en-US"/>
              </a:defPPr>
              <a:lvl1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kumimoji="0" sz="1400" b="0" i="0" u="none" strike="noStrike" kern="0" cap="none" spc="0" normalizeH="0" baseline="0">
                  <a:ln>
                    <a:noFill/>
                  </a:ln>
                  <a:solidFill>
                    <a:srgbClr val="484849">
                      <a:lumMod val="50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       质谱流式细胞术实现了单个细胞上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42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个参数的同时测定；通过对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13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个表面抗原表达情况分析，首次对人骨髓细胞群进行高精度的分型，全景展示了骨髓中造血系统不同分化阶段细胞的具体组成。</a:t>
              </a:r>
            </a:p>
          </p:txBody>
        </p:sp>
        <p:grpSp>
          <p:nvGrpSpPr>
            <p:cNvPr id="19" name="组合 18"/>
            <p:cNvGrpSpPr/>
            <p:nvPr/>
          </p:nvGrpSpPr>
          <p:grpSpPr>
            <a:xfrm flipV="1">
              <a:off x="5637504" y="1429544"/>
              <a:ext cx="2340231" cy="109222"/>
              <a:chOff x="4186903" y="-1008856"/>
              <a:chExt cx="3357691" cy="156708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5715794" y="-1008856"/>
                <a:ext cx="1828800" cy="15670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4186903" y="-1008856"/>
                <a:ext cx="1828800" cy="15670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</p:grp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C0EAB07D-BC6B-4E7A-BF4C-3EEEEEEF4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334" y="2311297"/>
            <a:ext cx="5259332" cy="3979823"/>
          </a:xfrm>
          <a:prstGeom prst="rect">
            <a:avLst/>
          </a:prstGeom>
        </p:spPr>
      </p:pic>
      <p:sp>
        <p:nvSpPr>
          <p:cNvPr id="35" name="TextBox 17">
            <a:extLst>
              <a:ext uri="{FF2B5EF4-FFF2-40B4-BE49-F238E27FC236}">
                <a16:creationId xmlns:a16="http://schemas.microsoft.com/office/drawing/2014/main" id="{DD662863-F5B2-404A-8D69-077B5B343087}"/>
              </a:ext>
            </a:extLst>
          </p:cNvPr>
          <p:cNvSpPr txBox="1"/>
          <p:nvPr/>
        </p:nvSpPr>
        <p:spPr>
          <a:xfrm>
            <a:off x="1313183" y="6373898"/>
            <a:ext cx="10093748" cy="284617"/>
          </a:xfrm>
          <a:prstGeom prst="rect">
            <a:avLst/>
          </a:prstGeom>
          <a:noFill/>
        </p:spPr>
        <p:txBody>
          <a:bodyPr wrap="square" lIns="68555" tIns="34277" rIns="68555" bIns="34277">
            <a:spAutoFit/>
          </a:bodyPr>
          <a:lstStyle>
            <a:defPPr>
              <a:defRPr lang="en-US"/>
            </a:defPPr>
            <a:lvl1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sz="1400" b="0" i="0" u="none" strike="noStrike" kern="0" cap="none" spc="0" normalizeH="0" baseline="0">
                <a:ln>
                  <a:noFill/>
                </a:ln>
                <a:solidFill>
                  <a:srgbClr val="484849">
                    <a:lumMod val="50000"/>
                  </a:srgbClr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上图显示的是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CyTOF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对人骨髓细胞的分型，圆圈的大小表示各群细胞所占的比例，颜色反映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CD45RA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在相应群体中的表达水平。</a:t>
            </a:r>
          </a:p>
        </p:txBody>
      </p:sp>
    </p:spTree>
    <p:extLst>
      <p:ext uri="{BB962C8B-B14F-4D97-AF65-F5344CB8AC3E}">
        <p14:creationId xmlns:p14="http://schemas.microsoft.com/office/powerpoint/2010/main" val="216545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3554828" y="256864"/>
            <a:ext cx="5082344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鞘液准备</a:t>
            </a:r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 flipV="1">
            <a:off x="0" y="483657"/>
            <a:ext cx="2946483" cy="1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 flipV="1">
            <a:off x="8026349" y="483657"/>
            <a:ext cx="4165651" cy="0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C39FBD-20F2-40F2-BC5C-D388265A3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3027"/>
            <a:ext cx="12192000" cy="32865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22056E1-D67F-4DA0-8A61-09DB70693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08248"/>
            <a:ext cx="1624614" cy="210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7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0"/>
          <p:cNvSpPr>
            <a:spLocks noChangeArrowheads="1"/>
          </p:cNvSpPr>
          <p:nvPr/>
        </p:nvSpPr>
        <p:spPr bwMode="auto">
          <a:xfrm>
            <a:off x="1852573" y="341794"/>
            <a:ext cx="1518013" cy="49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599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应用领域</a:t>
            </a:r>
            <a:endParaRPr lang="zh-CN" altLang="en-US" sz="2599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05" y="542798"/>
            <a:ext cx="12187592" cy="53170"/>
            <a:chOff x="0" y="542924"/>
            <a:chExt cx="12190413" cy="53182"/>
          </a:xfrm>
        </p:grpSpPr>
        <p:sp>
          <p:nvSpPr>
            <p:cNvPr id="5" name="圆角矩形 39"/>
            <p:cNvSpPr>
              <a:spLocks noChangeArrowheads="1"/>
            </p:cNvSpPr>
            <p:nvPr/>
          </p:nvSpPr>
          <p:spPr bwMode="auto">
            <a:xfrm>
              <a:off x="4184680" y="542925"/>
              <a:ext cx="8005733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6" name="圆角矩形 39"/>
            <p:cNvSpPr>
              <a:spLocks noChangeArrowheads="1"/>
            </p:cNvSpPr>
            <p:nvPr/>
          </p:nvSpPr>
          <p:spPr bwMode="auto">
            <a:xfrm>
              <a:off x="0" y="542924"/>
              <a:ext cx="762000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2676" y="218186"/>
            <a:ext cx="1201012" cy="755563"/>
            <a:chOff x="6404855" y="1211527"/>
            <a:chExt cx="1201290" cy="755738"/>
          </a:xfrm>
        </p:grpSpPr>
        <p:sp>
          <p:nvSpPr>
            <p:cNvPr id="8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44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4855" y="1253660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599" b="1" spc="-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3599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15082" y="1300448"/>
            <a:ext cx="10161834" cy="795457"/>
            <a:chOff x="1067594" y="1351864"/>
            <a:chExt cx="7086598" cy="554731"/>
          </a:xfrm>
        </p:grpSpPr>
        <p:sp>
          <p:nvSpPr>
            <p:cNvPr id="10" name="TextBox 9"/>
            <p:cNvSpPr txBox="1"/>
            <p:nvPr/>
          </p:nvSpPr>
          <p:spPr>
            <a:xfrm>
              <a:off x="1489485" y="1351864"/>
              <a:ext cx="4347314" cy="305778"/>
            </a:xfrm>
            <a:prstGeom prst="rect">
              <a:avLst/>
            </a:prstGeom>
            <a:noFill/>
          </p:spPr>
          <p:txBody>
            <a:bodyPr wrap="square" lIns="68555" tIns="34277" rIns="68555" bIns="34277">
              <a:spAutoFit/>
            </a:bodyPr>
            <a:lstStyle/>
            <a:p>
              <a:pPr lvl="0">
                <a:defRPr/>
              </a:pPr>
              <a:r>
                <a:rPr lang="zh-CN" altLang="en-US" sz="2400" b="1" kern="0" dirty="0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</a:rPr>
                <a:t>系统分析骨髓细胞群体信号通路</a:t>
              </a:r>
              <a:endParaRPr lang="en-US" altLang="zh-CN" sz="2400" b="1" kern="0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067594" y="1356185"/>
              <a:ext cx="377960" cy="37815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55" tIns="34277" rIns="68555" bIns="34277" numCol="1" rtlCol="0" anchor="t" anchorCtr="0" compatLnSpc="1">
              <a:prstTxWarp prst="textNoShape">
                <a:avLst/>
              </a:prstTxWarp>
            </a:bodyPr>
            <a:lstStyle/>
            <a:p>
              <a:pPr defTabSz="685572">
                <a:defRPr/>
              </a:pPr>
              <a:r>
                <a:rPr lang="en-US" altLang="zh-CN" sz="2400" b="1" kern="0" dirty="0">
                  <a:solidFill>
                    <a:srgbClr val="FFFFFF"/>
                  </a:solidFill>
                  <a:latin typeface="微软雅黑"/>
                  <a:ea typeface="微软雅黑"/>
                </a:rPr>
                <a:t>2</a:t>
              </a:r>
              <a:endParaRPr lang="zh-CN" altLang="en-US" sz="2400" b="1" kern="0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89485" y="1708110"/>
              <a:ext cx="6664707" cy="198485"/>
            </a:xfrm>
            <a:prstGeom prst="rect">
              <a:avLst/>
            </a:prstGeom>
            <a:noFill/>
          </p:spPr>
          <p:txBody>
            <a:bodyPr wrap="square" lIns="68555" tIns="34277" rIns="68555" bIns="34277">
              <a:spAutoFit/>
            </a:bodyPr>
            <a:lstStyle>
              <a:defPPr>
                <a:defRPr lang="en-US"/>
              </a:defPPr>
              <a:lvl1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kumimoji="0" sz="1400" b="0" i="0" u="none" strike="noStrike" kern="0" cap="none" spc="0" normalizeH="0" baseline="0">
                  <a:ln>
                    <a:noFill/>
                  </a:ln>
                  <a:solidFill>
                    <a:srgbClr val="484849">
                      <a:lumMod val="50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在精细分群的基础上，</a:t>
              </a:r>
              <a:r>
                <a:rPr lang="en-US" altLang="zh-CN" dirty="0" err="1">
                  <a:solidFill>
                    <a:schemeClr val="bg1">
                      <a:lumMod val="50000"/>
                    </a:schemeClr>
                  </a:solidFill>
                </a:rPr>
                <a:t>CyTOF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还可以检测细胞内各个信号分子的水平，从而实现对细胞内信号通路的系统性分析：</a:t>
              </a:r>
            </a:p>
          </p:txBody>
        </p:sp>
        <p:grpSp>
          <p:nvGrpSpPr>
            <p:cNvPr id="19" name="组合 18"/>
            <p:cNvGrpSpPr/>
            <p:nvPr/>
          </p:nvGrpSpPr>
          <p:grpSpPr>
            <a:xfrm flipV="1">
              <a:off x="5432384" y="1429543"/>
              <a:ext cx="2545349" cy="109222"/>
              <a:chOff x="3892605" y="-1008856"/>
              <a:chExt cx="3651989" cy="156708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5715794" y="-1008856"/>
                <a:ext cx="1828800" cy="15670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3892605" y="-1008856"/>
                <a:ext cx="1828800" cy="15670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</p:grp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05C6230A-023E-471B-BE8B-62B6143FDE50}"/>
              </a:ext>
            </a:extLst>
          </p:cNvPr>
          <p:cNvSpPr/>
          <p:nvPr/>
        </p:nvSpPr>
        <p:spPr>
          <a:xfrm flipV="1">
            <a:off x="5959408" y="1408599"/>
            <a:ext cx="1827757" cy="1566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10F4326-3857-43D6-BA7D-0A024FD72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432" y="2132875"/>
            <a:ext cx="4763952" cy="4239999"/>
          </a:xfrm>
          <a:prstGeom prst="rect">
            <a:avLst/>
          </a:prstGeom>
        </p:spPr>
      </p:pic>
      <p:sp>
        <p:nvSpPr>
          <p:cNvPr id="21" name="TextBox 17">
            <a:extLst>
              <a:ext uri="{FF2B5EF4-FFF2-40B4-BE49-F238E27FC236}">
                <a16:creationId xmlns:a16="http://schemas.microsoft.com/office/drawing/2014/main" id="{96F43E14-54B1-4E41-B35C-EE4BA2E35BA7}"/>
              </a:ext>
            </a:extLst>
          </p:cNvPr>
          <p:cNvSpPr txBox="1"/>
          <p:nvPr/>
        </p:nvSpPr>
        <p:spPr>
          <a:xfrm>
            <a:off x="1620052" y="6455382"/>
            <a:ext cx="9556863" cy="284618"/>
          </a:xfrm>
          <a:prstGeom prst="rect">
            <a:avLst/>
          </a:prstGeom>
          <a:noFill/>
        </p:spPr>
        <p:txBody>
          <a:bodyPr wrap="square" lIns="68555" tIns="34277" rIns="68555" bIns="34277">
            <a:spAutoFit/>
          </a:bodyPr>
          <a:lstStyle>
            <a:defPPr>
              <a:defRPr lang="en-US"/>
            </a:defPPr>
            <a:lvl1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sz="1400" b="0" i="0" u="none" strike="noStrike" kern="0" cap="none" spc="0" normalizeH="0" baseline="0">
                <a:ln>
                  <a:noFill/>
                </a:ln>
                <a:solidFill>
                  <a:srgbClr val="484849">
                    <a:lumMod val="50000"/>
                  </a:srgbClr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如图中所示，在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IL-7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处理的条件下，骨髓细胞中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细胞内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pSTAT5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的水平明显升高。</a:t>
            </a:r>
          </a:p>
        </p:txBody>
      </p:sp>
    </p:spTree>
    <p:extLst>
      <p:ext uri="{BB962C8B-B14F-4D97-AF65-F5344CB8AC3E}">
        <p14:creationId xmlns:p14="http://schemas.microsoft.com/office/powerpoint/2010/main" val="172520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0"/>
          <p:cNvSpPr>
            <a:spLocks noChangeArrowheads="1"/>
          </p:cNvSpPr>
          <p:nvPr/>
        </p:nvSpPr>
        <p:spPr bwMode="auto">
          <a:xfrm>
            <a:off x="1852573" y="341794"/>
            <a:ext cx="1518013" cy="49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599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应用领域</a:t>
            </a:r>
            <a:endParaRPr lang="en-US" altLang="zh-CN" sz="2599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05" y="542798"/>
            <a:ext cx="12187592" cy="53170"/>
            <a:chOff x="0" y="542924"/>
            <a:chExt cx="12190413" cy="53182"/>
          </a:xfrm>
        </p:grpSpPr>
        <p:sp>
          <p:nvSpPr>
            <p:cNvPr id="5" name="圆角矩形 39"/>
            <p:cNvSpPr>
              <a:spLocks noChangeArrowheads="1"/>
            </p:cNvSpPr>
            <p:nvPr/>
          </p:nvSpPr>
          <p:spPr bwMode="auto">
            <a:xfrm>
              <a:off x="4184680" y="542925"/>
              <a:ext cx="8005733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6" name="圆角矩形 39"/>
            <p:cNvSpPr>
              <a:spLocks noChangeArrowheads="1"/>
            </p:cNvSpPr>
            <p:nvPr/>
          </p:nvSpPr>
          <p:spPr bwMode="auto">
            <a:xfrm>
              <a:off x="0" y="542924"/>
              <a:ext cx="762000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2676" y="218186"/>
            <a:ext cx="1201012" cy="755563"/>
            <a:chOff x="6404855" y="1211527"/>
            <a:chExt cx="1201290" cy="755738"/>
          </a:xfrm>
        </p:grpSpPr>
        <p:sp>
          <p:nvSpPr>
            <p:cNvPr id="8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44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4855" y="1253660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599" b="1" spc="-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3599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15082" y="1300447"/>
            <a:ext cx="10161834" cy="795455"/>
            <a:chOff x="1067594" y="1351864"/>
            <a:chExt cx="7086598" cy="554730"/>
          </a:xfrm>
        </p:grpSpPr>
        <p:sp>
          <p:nvSpPr>
            <p:cNvPr id="10" name="TextBox 9"/>
            <p:cNvSpPr txBox="1"/>
            <p:nvPr/>
          </p:nvSpPr>
          <p:spPr>
            <a:xfrm>
              <a:off x="1489485" y="1351864"/>
              <a:ext cx="4347314" cy="305778"/>
            </a:xfrm>
            <a:prstGeom prst="rect">
              <a:avLst/>
            </a:prstGeom>
            <a:noFill/>
          </p:spPr>
          <p:txBody>
            <a:bodyPr wrap="square" lIns="68555" tIns="34277" rIns="68555" bIns="34277">
              <a:spAutoFit/>
            </a:bodyPr>
            <a:lstStyle/>
            <a:p>
              <a:pPr lvl="0">
                <a:defRPr/>
              </a:pPr>
              <a:r>
                <a:rPr lang="zh-CN" altLang="en-US" sz="2400" b="1" kern="0" dirty="0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</a:rPr>
                <a:t>研究基因在分化、发育过程中的表达变化</a:t>
              </a:r>
              <a:endParaRPr lang="en-US" altLang="zh-CN" sz="2400" b="1" kern="0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067594" y="1356185"/>
              <a:ext cx="377960" cy="37815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55" tIns="34277" rIns="68555" bIns="34277" numCol="1" rtlCol="0" anchor="t" anchorCtr="0" compatLnSpc="1">
              <a:prstTxWarp prst="textNoShape">
                <a:avLst/>
              </a:prstTxWarp>
            </a:bodyPr>
            <a:lstStyle/>
            <a:p>
              <a:pPr defTabSz="685572">
                <a:defRPr/>
              </a:pPr>
              <a:r>
                <a:rPr lang="en-US" altLang="zh-CN" sz="2400" b="1" kern="0" dirty="0">
                  <a:solidFill>
                    <a:srgbClr val="FFFFFF"/>
                  </a:solidFill>
                  <a:latin typeface="微软雅黑"/>
                  <a:ea typeface="微软雅黑"/>
                </a:rPr>
                <a:t>3</a:t>
              </a:r>
              <a:endParaRPr lang="zh-CN" altLang="en-US" sz="2400" b="1" kern="0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89485" y="1708109"/>
              <a:ext cx="6664707" cy="198485"/>
            </a:xfrm>
            <a:prstGeom prst="rect">
              <a:avLst/>
            </a:prstGeom>
            <a:noFill/>
          </p:spPr>
          <p:txBody>
            <a:bodyPr wrap="square" lIns="68555" tIns="34277" rIns="68555" bIns="34277">
              <a:spAutoFit/>
            </a:bodyPr>
            <a:lstStyle>
              <a:defPPr>
                <a:defRPr lang="en-US"/>
              </a:defPPr>
              <a:lvl1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kumimoji="0" sz="1400" b="0" i="0" u="none" strike="noStrike" kern="0" cap="none" spc="0" normalizeH="0" baseline="0">
                  <a:ln>
                    <a:noFill/>
                  </a:ln>
                  <a:solidFill>
                    <a:srgbClr val="484849">
                      <a:lumMod val="50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下图显示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Pre-B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细胞向成熟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B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细胞分化过程中，多个蛋白的表达变化情况 ：</a:t>
              </a:r>
            </a:p>
          </p:txBody>
        </p:sp>
        <p:grpSp>
          <p:nvGrpSpPr>
            <p:cNvPr id="19" name="组合 18"/>
            <p:cNvGrpSpPr/>
            <p:nvPr/>
          </p:nvGrpSpPr>
          <p:grpSpPr>
            <a:xfrm flipV="1">
              <a:off x="5637504" y="1429544"/>
              <a:ext cx="2340231" cy="109222"/>
              <a:chOff x="4186903" y="-1008856"/>
              <a:chExt cx="3357691" cy="156708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5715794" y="-1008856"/>
                <a:ext cx="1828800" cy="15670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4186903" y="-1008856"/>
                <a:ext cx="1828800" cy="15670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9B214C7B-991E-4CB0-BB0E-9E4471487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545" y="2338732"/>
            <a:ext cx="8759877" cy="40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1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0"/>
          <p:cNvSpPr>
            <a:spLocks noChangeArrowheads="1"/>
          </p:cNvSpPr>
          <p:nvPr/>
        </p:nvSpPr>
        <p:spPr bwMode="auto">
          <a:xfrm>
            <a:off x="1852573" y="341794"/>
            <a:ext cx="1518013" cy="49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599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应用领域</a:t>
            </a:r>
            <a:endParaRPr lang="zh-CN" altLang="en-US" sz="2599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05" y="542798"/>
            <a:ext cx="12187592" cy="53170"/>
            <a:chOff x="0" y="542924"/>
            <a:chExt cx="12190413" cy="53182"/>
          </a:xfrm>
        </p:grpSpPr>
        <p:sp>
          <p:nvSpPr>
            <p:cNvPr id="5" name="圆角矩形 39"/>
            <p:cNvSpPr>
              <a:spLocks noChangeArrowheads="1"/>
            </p:cNvSpPr>
            <p:nvPr/>
          </p:nvSpPr>
          <p:spPr bwMode="auto">
            <a:xfrm>
              <a:off x="4184680" y="542925"/>
              <a:ext cx="8005733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6" name="圆角矩形 39"/>
            <p:cNvSpPr>
              <a:spLocks noChangeArrowheads="1"/>
            </p:cNvSpPr>
            <p:nvPr/>
          </p:nvSpPr>
          <p:spPr bwMode="auto">
            <a:xfrm>
              <a:off x="0" y="542924"/>
              <a:ext cx="762000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2676" y="218186"/>
            <a:ext cx="1201012" cy="755563"/>
            <a:chOff x="6404855" y="1211527"/>
            <a:chExt cx="1201290" cy="755738"/>
          </a:xfrm>
        </p:grpSpPr>
        <p:sp>
          <p:nvSpPr>
            <p:cNvPr id="8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44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4855" y="1253660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599" b="1" spc="-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3599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15082" y="1300448"/>
            <a:ext cx="10161834" cy="1010849"/>
            <a:chOff x="1067594" y="1351864"/>
            <a:chExt cx="7086598" cy="704940"/>
          </a:xfrm>
        </p:grpSpPr>
        <p:sp>
          <p:nvSpPr>
            <p:cNvPr id="10" name="TextBox 9"/>
            <p:cNvSpPr txBox="1"/>
            <p:nvPr/>
          </p:nvSpPr>
          <p:spPr>
            <a:xfrm>
              <a:off x="1489485" y="1351864"/>
              <a:ext cx="4347314" cy="305778"/>
            </a:xfrm>
            <a:prstGeom prst="rect">
              <a:avLst/>
            </a:prstGeom>
            <a:noFill/>
          </p:spPr>
          <p:txBody>
            <a:bodyPr wrap="square" lIns="68555" tIns="34277" rIns="68555" bIns="34277">
              <a:spAutoFit/>
            </a:bodyPr>
            <a:lstStyle/>
            <a:p>
              <a:pPr lvl="0">
                <a:defRPr/>
              </a:pPr>
              <a:r>
                <a:rPr lang="zh-CN" altLang="en-US" sz="2400" b="1" kern="0" dirty="0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</a:rPr>
                <a:t>研究细胞亚群之间的功能联系</a:t>
              </a:r>
              <a:endParaRPr lang="en-US" altLang="zh-CN" sz="2400" b="1" kern="0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067594" y="1356185"/>
              <a:ext cx="377960" cy="37815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55" tIns="34277" rIns="68555" bIns="34277" numCol="1" rtlCol="0" anchor="t" anchorCtr="0" compatLnSpc="1">
              <a:prstTxWarp prst="textNoShape">
                <a:avLst/>
              </a:prstTxWarp>
            </a:bodyPr>
            <a:lstStyle/>
            <a:p>
              <a:pPr defTabSz="685572">
                <a:defRPr/>
              </a:pPr>
              <a:r>
                <a:rPr lang="en-US" altLang="zh-CN" sz="2400" b="1" kern="0" dirty="0">
                  <a:solidFill>
                    <a:srgbClr val="FFFFFF"/>
                  </a:solidFill>
                  <a:latin typeface="微软雅黑"/>
                  <a:ea typeface="微软雅黑"/>
                </a:rPr>
                <a:t>4</a:t>
              </a:r>
              <a:endParaRPr lang="zh-CN" altLang="en-US" sz="2400" b="1" kern="0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89485" y="1708109"/>
              <a:ext cx="6664707" cy="348695"/>
            </a:xfrm>
            <a:prstGeom prst="rect">
              <a:avLst/>
            </a:prstGeom>
            <a:noFill/>
          </p:spPr>
          <p:txBody>
            <a:bodyPr wrap="square" lIns="68555" tIns="34277" rIns="68555" bIns="34277">
              <a:spAutoFit/>
            </a:bodyPr>
            <a:lstStyle>
              <a:defPPr>
                <a:defRPr lang="en-US"/>
              </a:defPPr>
              <a:lvl1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kumimoji="0" sz="1400" b="0" i="0" u="none" strike="noStrike" kern="0" cap="none" spc="0" normalizeH="0" baseline="0">
                  <a:ln>
                    <a:noFill/>
                  </a:ln>
                  <a:solidFill>
                    <a:srgbClr val="484849">
                      <a:lumMod val="50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       D8+T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细胞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25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个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Marker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的表达数据经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PCA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处理后，自动聚集成四个相连的细胞群。形象的说明了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T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细胞成熟的四个阶段是一个连续的过程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: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 flipV="1">
              <a:off x="5637504" y="1429544"/>
              <a:ext cx="2340231" cy="109222"/>
              <a:chOff x="4186903" y="-1008856"/>
              <a:chExt cx="3357691" cy="156708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5715794" y="-1008856"/>
                <a:ext cx="1828800" cy="15670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4186903" y="-1008856"/>
                <a:ext cx="1828800" cy="15670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</p:grp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D1A66F0F-9831-48C2-A87E-A3B2BBA22E64}"/>
              </a:ext>
            </a:extLst>
          </p:cNvPr>
          <p:cNvSpPr/>
          <p:nvPr/>
        </p:nvSpPr>
        <p:spPr>
          <a:xfrm flipV="1">
            <a:off x="5740352" y="1411836"/>
            <a:ext cx="1827757" cy="1566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1633895-66EC-4939-A110-A13E7DD7B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43" y="2311297"/>
            <a:ext cx="4610619" cy="435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0"/>
          <p:cNvSpPr>
            <a:spLocks noChangeArrowheads="1"/>
          </p:cNvSpPr>
          <p:nvPr/>
        </p:nvSpPr>
        <p:spPr bwMode="auto">
          <a:xfrm>
            <a:off x="1852573" y="341794"/>
            <a:ext cx="1518013" cy="49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599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应用领域</a:t>
            </a:r>
            <a:endParaRPr lang="zh-CN" altLang="en-US" sz="2599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05" y="542798"/>
            <a:ext cx="12187592" cy="53170"/>
            <a:chOff x="0" y="542924"/>
            <a:chExt cx="12190413" cy="53182"/>
          </a:xfrm>
        </p:grpSpPr>
        <p:sp>
          <p:nvSpPr>
            <p:cNvPr id="5" name="圆角矩形 39"/>
            <p:cNvSpPr>
              <a:spLocks noChangeArrowheads="1"/>
            </p:cNvSpPr>
            <p:nvPr/>
          </p:nvSpPr>
          <p:spPr bwMode="auto">
            <a:xfrm>
              <a:off x="4184680" y="542925"/>
              <a:ext cx="8005733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6" name="圆角矩形 39"/>
            <p:cNvSpPr>
              <a:spLocks noChangeArrowheads="1"/>
            </p:cNvSpPr>
            <p:nvPr/>
          </p:nvSpPr>
          <p:spPr bwMode="auto">
            <a:xfrm>
              <a:off x="0" y="542924"/>
              <a:ext cx="762000" cy="53181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2676" y="218186"/>
            <a:ext cx="1201012" cy="755563"/>
            <a:chOff x="6404855" y="1211527"/>
            <a:chExt cx="1201290" cy="755738"/>
          </a:xfrm>
        </p:grpSpPr>
        <p:sp>
          <p:nvSpPr>
            <p:cNvPr id="8" name="任意多边形 83"/>
            <p:cNvSpPr/>
            <p:nvPr/>
          </p:nvSpPr>
          <p:spPr bwMode="auto">
            <a:xfrm rot="16377237">
              <a:off x="6641486" y="1212289"/>
              <a:ext cx="755738" cy="754214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44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4855" y="1253660"/>
              <a:ext cx="120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599" b="1" spc="-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3599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15082" y="1300448"/>
            <a:ext cx="10161834" cy="1010849"/>
            <a:chOff x="1067594" y="1351864"/>
            <a:chExt cx="7086598" cy="704940"/>
          </a:xfrm>
        </p:grpSpPr>
        <p:sp>
          <p:nvSpPr>
            <p:cNvPr id="10" name="TextBox 9"/>
            <p:cNvSpPr txBox="1"/>
            <p:nvPr/>
          </p:nvSpPr>
          <p:spPr>
            <a:xfrm>
              <a:off x="1489485" y="1351864"/>
              <a:ext cx="4347314" cy="305778"/>
            </a:xfrm>
            <a:prstGeom prst="rect">
              <a:avLst/>
            </a:prstGeom>
            <a:noFill/>
          </p:spPr>
          <p:txBody>
            <a:bodyPr wrap="square" lIns="68555" tIns="34277" rIns="68555" bIns="34277">
              <a:spAutoFit/>
            </a:bodyPr>
            <a:lstStyle/>
            <a:p>
              <a:pPr lvl="0">
                <a:defRPr/>
              </a:pPr>
              <a:r>
                <a:rPr lang="zh-CN" altLang="en-US" sz="2400" b="1" kern="0" dirty="0">
                  <a:solidFill>
                    <a:schemeClr val="bg1">
                      <a:lumMod val="50000"/>
                    </a:schemeClr>
                  </a:solidFill>
                  <a:latin typeface="微软雅黑"/>
                  <a:ea typeface="微软雅黑"/>
                </a:rPr>
                <a:t>高通量药物筛选</a:t>
              </a:r>
              <a:endParaRPr lang="en-US" altLang="zh-CN" sz="2400" b="1" kern="0" dirty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067594" y="1356185"/>
              <a:ext cx="377960" cy="37815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55" tIns="34277" rIns="68555" bIns="34277" numCol="1" rtlCol="0" anchor="t" anchorCtr="0" compatLnSpc="1">
              <a:prstTxWarp prst="textNoShape">
                <a:avLst/>
              </a:prstTxWarp>
            </a:bodyPr>
            <a:lstStyle/>
            <a:p>
              <a:pPr defTabSz="685572">
                <a:defRPr/>
              </a:pPr>
              <a:r>
                <a:rPr lang="en-US" altLang="zh-CN" sz="2400" b="1" kern="0" dirty="0">
                  <a:solidFill>
                    <a:srgbClr val="FFFFFF"/>
                  </a:solidFill>
                  <a:latin typeface="微软雅黑"/>
                  <a:ea typeface="微软雅黑"/>
                </a:rPr>
                <a:t>5</a:t>
              </a:r>
              <a:endParaRPr lang="zh-CN" altLang="en-US" sz="2400" b="1" kern="0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89485" y="1708109"/>
              <a:ext cx="6664707" cy="348695"/>
            </a:xfrm>
            <a:prstGeom prst="rect">
              <a:avLst/>
            </a:prstGeom>
            <a:noFill/>
          </p:spPr>
          <p:txBody>
            <a:bodyPr wrap="square" lIns="68555" tIns="34277" rIns="68555" bIns="34277">
              <a:spAutoFit/>
            </a:bodyPr>
            <a:lstStyle>
              <a:defPPr>
                <a:defRPr lang="en-US"/>
              </a:defPPr>
              <a:lvl1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kumimoji="0" sz="1400" b="0" i="0" u="none" strike="noStrike" kern="0" cap="none" spc="0" normalizeH="0" baseline="0">
                  <a:ln>
                    <a:noFill/>
                  </a:ln>
                  <a:solidFill>
                    <a:srgbClr val="484849">
                      <a:lumMod val="50000"/>
                    </a:srgbClr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       结合</a:t>
              </a:r>
              <a:r>
                <a:rPr lang="en-US" altLang="zh-CN" dirty="0" err="1">
                  <a:solidFill>
                    <a:schemeClr val="bg1">
                      <a:lumMod val="50000"/>
                    </a:schemeClr>
                  </a:solidFill>
                </a:rPr>
                <a:t>Barcorde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细胞标记技术，</a:t>
              </a:r>
              <a:r>
                <a:rPr lang="en-US" altLang="zh-CN" dirty="0" err="1">
                  <a:solidFill>
                    <a:schemeClr val="bg1">
                      <a:lumMod val="50000"/>
                    </a:schemeClr>
                  </a:solidFill>
                </a:rPr>
                <a:t>CyTOF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可以一次检测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96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个不同的样品，通过对其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</a:rPr>
                <a:t>20</a:t>
              </a: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</a:rPr>
                <a:t>多个表面标志和信号分子的检测，细致分析各亚群细胞对每个药物的不同反应，实现高通量的药物筛选</a:t>
              </a:r>
            </a:p>
          </p:txBody>
        </p:sp>
        <p:grpSp>
          <p:nvGrpSpPr>
            <p:cNvPr id="19" name="组合 18"/>
            <p:cNvGrpSpPr/>
            <p:nvPr/>
          </p:nvGrpSpPr>
          <p:grpSpPr>
            <a:xfrm flipV="1">
              <a:off x="5637504" y="1429544"/>
              <a:ext cx="2340231" cy="109222"/>
              <a:chOff x="4186903" y="-1008856"/>
              <a:chExt cx="3357691" cy="156708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5715794" y="-1008856"/>
                <a:ext cx="1828800" cy="15670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4186903" y="-1008856"/>
                <a:ext cx="1828800" cy="15670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</p:grp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4EE79E3C-C945-402A-9942-BA25F9471D9B}"/>
              </a:ext>
            </a:extLst>
          </p:cNvPr>
          <p:cNvSpPr/>
          <p:nvPr/>
        </p:nvSpPr>
        <p:spPr>
          <a:xfrm flipV="1">
            <a:off x="4037282" y="1411837"/>
            <a:ext cx="1827757" cy="1566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AA12C5D-CBDE-43A5-9CC3-05853646F4C3}"/>
              </a:ext>
            </a:extLst>
          </p:cNvPr>
          <p:cNvSpPr/>
          <p:nvPr/>
        </p:nvSpPr>
        <p:spPr>
          <a:xfrm flipV="1">
            <a:off x="5765140" y="1407583"/>
            <a:ext cx="1827757" cy="1566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0AC40D5-2C69-4276-90E3-90BEE1514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886" y="2311297"/>
            <a:ext cx="7156304" cy="433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5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组合 182"/>
          <p:cNvGrpSpPr/>
          <p:nvPr/>
        </p:nvGrpSpPr>
        <p:grpSpPr>
          <a:xfrm flipH="1" flipV="1">
            <a:off x="-1448187" y="-2536833"/>
            <a:ext cx="6337409" cy="4423440"/>
            <a:chOff x="7174614" y="4856946"/>
            <a:chExt cx="6338876" cy="4424464"/>
          </a:xfrm>
        </p:grpSpPr>
        <p:sp>
          <p:nvSpPr>
            <p:cNvPr id="184" name="任意多边形 83"/>
            <p:cNvSpPr/>
            <p:nvPr/>
          </p:nvSpPr>
          <p:spPr bwMode="auto">
            <a:xfrm rot="16377237">
              <a:off x="10311463" y="4860180"/>
              <a:ext cx="3205262" cy="3198793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85" name="任意多边形 83"/>
            <p:cNvSpPr/>
            <p:nvPr/>
          </p:nvSpPr>
          <p:spPr bwMode="auto">
            <a:xfrm rot="16377237">
              <a:off x="7951590" y="5175010"/>
              <a:ext cx="3704812" cy="3697335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22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86" name="任意多边形 83"/>
            <p:cNvSpPr/>
            <p:nvPr/>
          </p:nvSpPr>
          <p:spPr bwMode="auto">
            <a:xfrm rot="16377237">
              <a:off x="7171380" y="6079382"/>
              <a:ext cx="3205262" cy="3198793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87" name="任意多边形 83"/>
            <p:cNvSpPr/>
            <p:nvPr/>
          </p:nvSpPr>
          <p:spPr bwMode="auto">
            <a:xfrm rot="17801937">
              <a:off x="9257697" y="4895516"/>
              <a:ext cx="3704812" cy="3697335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22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313667" y="4974667"/>
            <a:ext cx="6337409" cy="4423440"/>
            <a:chOff x="7174614" y="4856946"/>
            <a:chExt cx="6338876" cy="4424464"/>
          </a:xfrm>
        </p:grpSpPr>
        <p:sp>
          <p:nvSpPr>
            <p:cNvPr id="179" name="任意多边形 83"/>
            <p:cNvSpPr/>
            <p:nvPr/>
          </p:nvSpPr>
          <p:spPr bwMode="auto">
            <a:xfrm rot="16377237">
              <a:off x="10311463" y="4860180"/>
              <a:ext cx="3205262" cy="3198793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80" name="任意多边形 83"/>
            <p:cNvSpPr/>
            <p:nvPr/>
          </p:nvSpPr>
          <p:spPr bwMode="auto">
            <a:xfrm rot="16377237">
              <a:off x="7951590" y="5175010"/>
              <a:ext cx="3704812" cy="3697335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22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81" name="任意多边形 83"/>
            <p:cNvSpPr/>
            <p:nvPr/>
          </p:nvSpPr>
          <p:spPr bwMode="auto">
            <a:xfrm rot="16377237">
              <a:off x="7171380" y="6079382"/>
              <a:ext cx="3205262" cy="3198793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C00000">
                    <a:alpha val="22000"/>
                  </a:srgbClr>
                </a:gs>
                <a:gs pos="100000">
                  <a:srgbClr val="FE978C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  <p:sp>
          <p:nvSpPr>
            <p:cNvPr id="182" name="任意多边形 83"/>
            <p:cNvSpPr/>
            <p:nvPr/>
          </p:nvSpPr>
          <p:spPr bwMode="auto">
            <a:xfrm rot="17801937">
              <a:off x="9257697" y="4895516"/>
              <a:ext cx="3704812" cy="3697335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>
              <a:gsLst>
                <a:gs pos="0">
                  <a:srgbClr val="0070C0">
                    <a:alpha val="22000"/>
                  </a:srgbClr>
                </a:gs>
                <a:gs pos="100000">
                  <a:srgbClr val="00B0F0"/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sp>
        <p:nvSpPr>
          <p:cNvPr id="168" name="任意多边形 83"/>
          <p:cNvSpPr/>
          <p:nvPr/>
        </p:nvSpPr>
        <p:spPr bwMode="auto">
          <a:xfrm rot="16377237">
            <a:off x="2880962" y="1525801"/>
            <a:ext cx="1623825" cy="162054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54" name="任意多边形 83"/>
          <p:cNvSpPr/>
          <p:nvPr/>
        </p:nvSpPr>
        <p:spPr bwMode="auto">
          <a:xfrm rot="16377237">
            <a:off x="3824139" y="3200171"/>
            <a:ext cx="1619548" cy="1616283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42" name="任意多边形 83"/>
          <p:cNvSpPr/>
          <p:nvPr/>
        </p:nvSpPr>
        <p:spPr bwMode="auto">
          <a:xfrm rot="16377237">
            <a:off x="1563356" y="2086286"/>
            <a:ext cx="1876904" cy="1873115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39" name="任意多边形 83"/>
          <p:cNvSpPr/>
          <p:nvPr/>
        </p:nvSpPr>
        <p:spPr bwMode="auto">
          <a:xfrm rot="16377237">
            <a:off x="2510258" y="2010354"/>
            <a:ext cx="2636769" cy="2631449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44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57" name="任意多边形 83"/>
          <p:cNvSpPr/>
          <p:nvPr/>
        </p:nvSpPr>
        <p:spPr bwMode="auto">
          <a:xfrm rot="5222763" flipH="1">
            <a:off x="4700493" y="1587147"/>
            <a:ext cx="390485" cy="38969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60" name="任意多边形 83"/>
          <p:cNvSpPr/>
          <p:nvPr/>
        </p:nvSpPr>
        <p:spPr bwMode="auto">
          <a:xfrm rot="16377237">
            <a:off x="5133376" y="2013918"/>
            <a:ext cx="461482" cy="460553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89" name="任意多边形 83"/>
          <p:cNvSpPr/>
          <p:nvPr/>
        </p:nvSpPr>
        <p:spPr bwMode="auto">
          <a:xfrm rot="16377237">
            <a:off x="2198560" y="3421570"/>
            <a:ext cx="1619548" cy="1616283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90" name="任意多边形 83"/>
          <p:cNvSpPr/>
          <p:nvPr/>
        </p:nvSpPr>
        <p:spPr bwMode="auto">
          <a:xfrm rot="5222763" flipH="1">
            <a:off x="2608439" y="5499451"/>
            <a:ext cx="390485" cy="389698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0070C0">
                  <a:alpha val="22000"/>
                </a:srgbClr>
              </a:gs>
              <a:gs pos="100000">
                <a:srgbClr val="00B0F0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91" name="任意多边形 83"/>
          <p:cNvSpPr/>
          <p:nvPr/>
        </p:nvSpPr>
        <p:spPr bwMode="auto">
          <a:xfrm rot="16377237">
            <a:off x="1686935" y="4984815"/>
            <a:ext cx="461482" cy="460553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gradFill>
            <a:gsLst>
              <a:gs pos="0">
                <a:srgbClr val="C00000">
                  <a:alpha val="22000"/>
                </a:srgbClr>
              </a:gs>
              <a:gs pos="100000">
                <a:srgbClr val="FE978C"/>
              </a:gs>
            </a:gsLst>
            <a:lin ang="8100000" scaled="1"/>
          </a:gradFill>
          <a:ln w="25400" cap="flat" cmpd="sng" algn="ctr">
            <a:noFill/>
            <a:prstDash val="solid"/>
          </a:ln>
          <a:effectLst>
            <a:softEdge rad="0"/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FFFFFF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536526" y="2707010"/>
            <a:ext cx="2585729" cy="1261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99" b="1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endParaRPr lang="zh-CN" altLang="en-US" sz="7299" b="1" spc="-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42"/>
          <p:cNvSpPr txBox="1"/>
          <p:nvPr/>
        </p:nvSpPr>
        <p:spPr>
          <a:xfrm>
            <a:off x="6169492" y="2740011"/>
            <a:ext cx="5421552" cy="1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199" b="1" dirty="0">
                <a:solidFill>
                  <a:srgbClr val="00B0F0"/>
                </a:solidFill>
                <a:latin typeface="Impact MT Std" pitchFamily="34" charset="0"/>
                <a:ea typeface="微软雅黑" panose="020B0503020204020204" pitchFamily="34" charset="-122"/>
              </a:rPr>
              <a:t>THANK YOU</a:t>
            </a:r>
            <a:endParaRPr lang="en-US" altLang="zh-CN" sz="8798" b="1" spc="3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214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225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25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25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25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25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325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25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75"/>
                            </p:stCondLst>
                            <p:childTnLst>
                              <p:par>
                                <p:cTn id="6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6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animBg="1"/>
      <p:bldP spid="154" grpId="0" animBg="1"/>
      <p:bldP spid="142" grpId="0" animBg="1"/>
      <p:bldP spid="139" grpId="0" animBg="1"/>
      <p:bldP spid="157" grpId="0" animBg="1"/>
      <p:bldP spid="160" grpId="0" animBg="1"/>
      <p:bldP spid="189" grpId="0" animBg="1"/>
      <p:bldP spid="190" grpId="0" animBg="1"/>
      <p:bldP spid="191" grpId="0" animBg="1"/>
      <p:bldP spid="172" grpId="0"/>
      <p:bldP spid="3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" y="1059"/>
            <a:ext cx="12188240" cy="6855884"/>
          </a:xfrm>
          <a:prstGeom prst="rect">
            <a:avLst/>
          </a:prstGeom>
        </p:spPr>
      </p:pic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2845181" y="2632739"/>
            <a:ext cx="638636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THANKS FOR COMING</a:t>
            </a:r>
            <a:endParaRPr lang="zh-CN" altLang="zh-CN" sz="4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3554828" y="256865"/>
            <a:ext cx="5082344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细胞周期</a:t>
            </a:r>
            <a:r>
              <a:rPr lang="en-US" altLang="zh-CN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/DNA</a:t>
            </a:r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分析（</a:t>
            </a:r>
            <a:r>
              <a:rPr lang="en-US" altLang="zh-CN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</a:t>
            </a:r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法）</a:t>
            </a:r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 flipV="1">
            <a:off x="0" y="483657"/>
            <a:ext cx="2946483" cy="1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 flipV="1">
            <a:off x="8026349" y="483657"/>
            <a:ext cx="4165651" cy="0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6B99EE-618B-454A-AC00-00D8E39D2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3983"/>
            <a:ext cx="8229544" cy="610296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8B6178F-A051-46E5-87A6-99703317C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544" y="753983"/>
            <a:ext cx="3962456" cy="294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5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3554828" y="256864"/>
            <a:ext cx="5082344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抗体荧光标记</a:t>
            </a:r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 flipV="1">
            <a:off x="0" y="483657"/>
            <a:ext cx="2946483" cy="1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 flipV="1">
            <a:off x="8026349" y="483657"/>
            <a:ext cx="4165651" cy="0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87B287-8330-44E1-B002-0833A26A1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61705"/>
            <a:ext cx="9422223" cy="529523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E2D98A6-BEC4-4190-A051-EC969C81637E}"/>
              </a:ext>
            </a:extLst>
          </p:cNvPr>
          <p:cNvSpPr txBox="1"/>
          <p:nvPr/>
        </p:nvSpPr>
        <p:spPr>
          <a:xfrm>
            <a:off x="2875010" y="2237172"/>
            <a:ext cx="14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9048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六边形 24"/>
          <p:cNvSpPr/>
          <p:nvPr/>
        </p:nvSpPr>
        <p:spPr>
          <a:xfrm rot="16200000">
            <a:off x="784147" y="1878832"/>
            <a:ext cx="1063155" cy="1000616"/>
          </a:xfrm>
          <a:prstGeom prst="hexagon">
            <a:avLst/>
          </a:prstGeom>
          <a:solidFill>
            <a:srgbClr val="1848C0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0398" y="2027971"/>
            <a:ext cx="825867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2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1967546" y="2526677"/>
            <a:ext cx="3936437" cy="42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保证培养的细胞无菌且数量足够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1967545" y="2064466"/>
            <a:ext cx="2694516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培养细胞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六边形 28"/>
          <p:cNvSpPr/>
          <p:nvPr/>
        </p:nvSpPr>
        <p:spPr>
          <a:xfrm rot="16200000">
            <a:off x="784145" y="4286137"/>
            <a:ext cx="1063155" cy="1000616"/>
          </a:xfrm>
          <a:prstGeom prst="hexagon">
            <a:avLst/>
          </a:prstGeom>
          <a:solidFill>
            <a:srgbClr val="1848C0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90397" y="4435276"/>
            <a:ext cx="825867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2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 bwMode="auto">
          <a:xfrm>
            <a:off x="1967544" y="4933982"/>
            <a:ext cx="3936437" cy="42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10-15min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1967543" y="4471772"/>
            <a:ext cx="2694516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培养箱培养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六边形 32"/>
          <p:cNvSpPr/>
          <p:nvPr/>
        </p:nvSpPr>
        <p:spPr>
          <a:xfrm rot="16200000">
            <a:off x="6352767" y="1885872"/>
            <a:ext cx="1063155" cy="1000616"/>
          </a:xfrm>
          <a:prstGeom prst="hexagon">
            <a:avLst/>
          </a:prstGeom>
          <a:solidFill>
            <a:srgbClr val="1848C0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59018" y="2035011"/>
            <a:ext cx="825867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2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7536166" y="2533717"/>
            <a:ext cx="3936437" cy="1532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CFSE:PBS=1ul:1ml ,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每次使用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100ul,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1000tests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(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注：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CFSE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也可以用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DMEM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培养基稀释，但需要更大浓度的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CFSE)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7536165" y="2071506"/>
            <a:ext cx="3030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配置荧光染剂及染色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六边形 36"/>
          <p:cNvSpPr/>
          <p:nvPr/>
        </p:nvSpPr>
        <p:spPr>
          <a:xfrm rot="16200000">
            <a:off x="6352765" y="4293177"/>
            <a:ext cx="1063155" cy="1000616"/>
          </a:xfrm>
          <a:prstGeom prst="hexagon">
            <a:avLst/>
          </a:prstGeom>
          <a:solidFill>
            <a:srgbClr val="1848C0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59017" y="4442316"/>
            <a:ext cx="825867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2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7536164" y="4941021"/>
            <a:ext cx="3936437" cy="1162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加入等量培养基，静置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5min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后，吸出培养基，用等量的培养基再次清洗，然后加入等量的培养基涂片观察。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7536163" y="4478811"/>
            <a:ext cx="3233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细胞清洗及荧光观察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4604994" y="258303"/>
            <a:ext cx="2340641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绿色（</a:t>
            </a:r>
            <a:r>
              <a:rPr lang="en-US" altLang="zh-CN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CFSE</a:t>
            </a:r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zh-CN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>
            <a:off x="0" y="483659"/>
            <a:ext cx="4599517" cy="0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>
            <a:off x="7587008" y="483659"/>
            <a:ext cx="4604993" cy="0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81106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28" grpId="0"/>
      <p:bldP spid="29" grpId="0" animBg="1"/>
      <p:bldP spid="30" grpId="0"/>
      <p:bldP spid="31" grpId="0"/>
      <p:bldP spid="32" grpId="0"/>
      <p:bldP spid="33" grpId="0" animBg="1"/>
      <p:bldP spid="34" grpId="0"/>
      <p:bldP spid="35" grpId="0"/>
      <p:bldP spid="36" grpId="0"/>
      <p:bldP spid="37" grpId="0" animBg="1"/>
      <p:bldP spid="38" grpId="0"/>
      <p:bldP spid="39" grpId="0"/>
      <p:bldP spid="40" grpId="0"/>
      <p:bldP spid="21" grpId="0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六边形 24"/>
          <p:cNvSpPr/>
          <p:nvPr/>
        </p:nvSpPr>
        <p:spPr>
          <a:xfrm rot="16200000">
            <a:off x="784147" y="1878832"/>
            <a:ext cx="1063155" cy="1000616"/>
          </a:xfrm>
          <a:prstGeom prst="hexagon">
            <a:avLst/>
          </a:prstGeom>
          <a:solidFill>
            <a:srgbClr val="1848C0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0398" y="2027971"/>
            <a:ext cx="825867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2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1967546" y="2526677"/>
            <a:ext cx="3936437" cy="42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保证培养的细胞无菌且数量足够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1967545" y="2064466"/>
            <a:ext cx="2694516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培养细胞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六边形 28"/>
          <p:cNvSpPr/>
          <p:nvPr/>
        </p:nvSpPr>
        <p:spPr>
          <a:xfrm rot="16200000">
            <a:off x="784145" y="4286137"/>
            <a:ext cx="1063155" cy="1000616"/>
          </a:xfrm>
          <a:prstGeom prst="hexagon">
            <a:avLst/>
          </a:prstGeom>
          <a:solidFill>
            <a:srgbClr val="1848C0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90397" y="4435276"/>
            <a:ext cx="825867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2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 bwMode="auto">
          <a:xfrm>
            <a:off x="1967544" y="4933982"/>
            <a:ext cx="3936437" cy="42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30min-2h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1967543" y="4471772"/>
            <a:ext cx="2694516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培养箱培养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六边形 32"/>
          <p:cNvSpPr/>
          <p:nvPr/>
        </p:nvSpPr>
        <p:spPr>
          <a:xfrm rot="16200000">
            <a:off x="6352767" y="1885872"/>
            <a:ext cx="1063155" cy="1000616"/>
          </a:xfrm>
          <a:prstGeom prst="hexagon">
            <a:avLst/>
          </a:prstGeom>
          <a:solidFill>
            <a:srgbClr val="1848C0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59018" y="2035011"/>
            <a:ext cx="825867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2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7536166" y="2533717"/>
            <a:ext cx="3936437" cy="116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每管加入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20ul DMSO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制作贮存液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贮存液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:HHBS=2ul:1ml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，每次使用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100ul,100tests(X2)</a:t>
            </a:r>
          </a:p>
        </p:txBody>
      </p:sp>
      <p:sp>
        <p:nvSpPr>
          <p:cNvPr id="36" name="矩形 35"/>
          <p:cNvSpPr/>
          <p:nvPr/>
        </p:nvSpPr>
        <p:spPr bwMode="auto">
          <a:xfrm>
            <a:off x="7536165" y="2071506"/>
            <a:ext cx="34365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配置荧光染剂及染色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六边形 36"/>
          <p:cNvSpPr/>
          <p:nvPr/>
        </p:nvSpPr>
        <p:spPr>
          <a:xfrm rot="16200000">
            <a:off x="6352765" y="4293177"/>
            <a:ext cx="1063155" cy="1000616"/>
          </a:xfrm>
          <a:prstGeom prst="hexagon">
            <a:avLst/>
          </a:prstGeom>
          <a:solidFill>
            <a:srgbClr val="1848C0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59017" y="4442316"/>
            <a:ext cx="825867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2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7536164" y="4941022"/>
            <a:ext cx="3936437" cy="1162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使用等量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HHBS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清洗细胞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2-3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次，然后加入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HHBS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，使用荧光显微镜（曝光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3s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左右）观察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7536163" y="4478811"/>
            <a:ext cx="3233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细胞清洗及荧光观察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4604994" y="258303"/>
            <a:ext cx="2174891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红色（</a:t>
            </a:r>
            <a:r>
              <a:rPr lang="en-US" altLang="zh-CN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</a:t>
            </a:r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zh-CN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>
            <a:off x="0" y="483659"/>
            <a:ext cx="4599517" cy="0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>
            <a:off x="7587008" y="483659"/>
            <a:ext cx="4604993" cy="0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07456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28" grpId="0"/>
      <p:bldP spid="29" grpId="0" animBg="1"/>
      <p:bldP spid="30" grpId="0"/>
      <p:bldP spid="31" grpId="0"/>
      <p:bldP spid="32" grpId="0"/>
      <p:bldP spid="33" grpId="0" animBg="1"/>
      <p:bldP spid="34" grpId="0"/>
      <p:bldP spid="35" grpId="0"/>
      <p:bldP spid="36" grpId="0"/>
      <p:bldP spid="37" grpId="0" animBg="1"/>
      <p:bldP spid="38" grpId="0"/>
      <p:bldP spid="39" grpId="0"/>
      <p:bldP spid="40" grpId="0"/>
      <p:bldP spid="21" grpId="0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六边形 24"/>
          <p:cNvSpPr/>
          <p:nvPr/>
        </p:nvSpPr>
        <p:spPr>
          <a:xfrm rot="16200000">
            <a:off x="784147" y="1878832"/>
            <a:ext cx="1063155" cy="1000616"/>
          </a:xfrm>
          <a:prstGeom prst="hexagon">
            <a:avLst/>
          </a:prstGeom>
          <a:solidFill>
            <a:srgbClr val="1848C0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0398" y="2027971"/>
            <a:ext cx="825867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2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1967546" y="2526677"/>
            <a:ext cx="3936437" cy="42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保证培养的细胞无菌且数量足够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1967545" y="2064466"/>
            <a:ext cx="2694516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培养细胞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六边形 28"/>
          <p:cNvSpPr/>
          <p:nvPr/>
        </p:nvSpPr>
        <p:spPr>
          <a:xfrm rot="16200000">
            <a:off x="784145" y="4286137"/>
            <a:ext cx="1063155" cy="1000616"/>
          </a:xfrm>
          <a:prstGeom prst="hexagon">
            <a:avLst/>
          </a:prstGeom>
          <a:solidFill>
            <a:srgbClr val="1848C0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90397" y="4435276"/>
            <a:ext cx="825867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2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 bwMode="auto">
          <a:xfrm>
            <a:off x="1967544" y="4933982"/>
            <a:ext cx="3936437" cy="42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30min-2h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1967543" y="4471772"/>
            <a:ext cx="2694516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培养箱培养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六边形 32"/>
          <p:cNvSpPr/>
          <p:nvPr/>
        </p:nvSpPr>
        <p:spPr>
          <a:xfrm rot="16200000">
            <a:off x="6352767" y="1885872"/>
            <a:ext cx="1063155" cy="1000616"/>
          </a:xfrm>
          <a:prstGeom prst="hexagon">
            <a:avLst/>
          </a:prstGeom>
          <a:solidFill>
            <a:srgbClr val="1848C0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59018" y="2035011"/>
            <a:ext cx="825867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2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7536166" y="2533717"/>
            <a:ext cx="3936437" cy="116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每管加入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20ul DMSO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制作贮存液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贮存液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:HHBS=2ul:1ml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，每次使用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100ul,100tests</a:t>
            </a:r>
          </a:p>
        </p:txBody>
      </p:sp>
      <p:sp>
        <p:nvSpPr>
          <p:cNvPr id="36" name="矩形 35"/>
          <p:cNvSpPr/>
          <p:nvPr/>
        </p:nvSpPr>
        <p:spPr bwMode="auto">
          <a:xfrm>
            <a:off x="7536165" y="2071506"/>
            <a:ext cx="34365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配置荧光染剂及染色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六边形 36"/>
          <p:cNvSpPr/>
          <p:nvPr/>
        </p:nvSpPr>
        <p:spPr>
          <a:xfrm rot="16200000">
            <a:off x="6352765" y="4293177"/>
            <a:ext cx="1063155" cy="1000616"/>
          </a:xfrm>
          <a:prstGeom prst="hexagon">
            <a:avLst/>
          </a:prstGeom>
          <a:solidFill>
            <a:srgbClr val="1848C0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59017" y="4442316"/>
            <a:ext cx="825867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2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2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7536164" y="4941022"/>
            <a:ext cx="3936437" cy="79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使用等量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HHBS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清洗细胞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2-3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次，然后加入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HHBS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，使用荧光显微镜观察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7536163" y="4478811"/>
            <a:ext cx="3233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细胞清洗及荧光观察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4604994" y="258303"/>
            <a:ext cx="2260555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蓝色（</a:t>
            </a:r>
            <a:r>
              <a:rPr lang="en-US" altLang="zh-CN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Blue</a:t>
            </a:r>
            <a:r>
              <a:rPr lang="zh-CN" altLang="en-US" sz="2667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zh-CN" sz="2667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>
            <a:off x="0" y="483659"/>
            <a:ext cx="4599517" cy="0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>
            <a:off x="7587008" y="483659"/>
            <a:ext cx="4604993" cy="0"/>
          </a:xfrm>
          <a:prstGeom prst="line">
            <a:avLst/>
          </a:prstGeom>
          <a:noFill/>
          <a:ln w="6350">
            <a:solidFill>
              <a:srgbClr val="1848C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60619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28" grpId="0"/>
      <p:bldP spid="29" grpId="0" animBg="1"/>
      <p:bldP spid="30" grpId="0"/>
      <p:bldP spid="31" grpId="0"/>
      <p:bldP spid="32" grpId="0"/>
      <p:bldP spid="33" grpId="0" animBg="1"/>
      <p:bldP spid="34" grpId="0"/>
      <p:bldP spid="35" grpId="0"/>
      <p:bldP spid="36" grpId="0"/>
      <p:bldP spid="37" grpId="0" animBg="1"/>
      <p:bldP spid="38" grpId="0"/>
      <p:bldP spid="39" grpId="0"/>
      <p:bldP spid="40" grpId="0"/>
      <p:bldP spid="21" grpId="0"/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1874</Words>
  <Application>Microsoft Office PowerPoint</Application>
  <PresentationFormat>宽屏</PresentationFormat>
  <Paragraphs>264</Paragraphs>
  <Slides>45</Slides>
  <Notes>45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Impact MT Std</vt:lpstr>
      <vt:lpstr>等线</vt:lpstr>
      <vt:lpstr>等线 Light</vt:lpstr>
      <vt:lpstr>宋体</vt:lpstr>
      <vt:lpstr>微软雅黑</vt:lpstr>
      <vt:lpstr>Arial</vt:lpstr>
      <vt:lpstr>Calibri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王超</dc:creator>
  <cp:lastModifiedBy>王超</cp:lastModifiedBy>
  <cp:revision>4</cp:revision>
  <dcterms:created xsi:type="dcterms:W3CDTF">2018-10-09T08:57:07Z</dcterms:created>
  <dcterms:modified xsi:type="dcterms:W3CDTF">2018-10-11T03:27:37Z</dcterms:modified>
</cp:coreProperties>
</file>